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974" r:id="rId2"/>
    <p:sldId id="978" r:id="rId3"/>
    <p:sldId id="965" r:id="rId4"/>
    <p:sldId id="967" r:id="rId5"/>
    <p:sldId id="969" r:id="rId6"/>
    <p:sldId id="966" r:id="rId7"/>
    <p:sldId id="975" r:id="rId8"/>
    <p:sldId id="971" r:id="rId9"/>
    <p:sldId id="972" r:id="rId10"/>
    <p:sldId id="973" r:id="rId11"/>
    <p:sldId id="976" r:id="rId12"/>
    <p:sldId id="977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  <a:srgbClr val="4F81BD"/>
    <a:srgbClr val="339933"/>
    <a:srgbClr val="FFFFFF"/>
    <a:srgbClr val="FFFF00"/>
    <a:srgbClr val="C96009"/>
    <a:srgbClr val="000000"/>
    <a:srgbClr val="F7F793"/>
    <a:srgbClr val="E2E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112" autoAdjust="0"/>
    <p:restoredTop sz="93979" autoAdjust="0"/>
  </p:normalViewPr>
  <p:slideViewPr>
    <p:cSldViewPr>
      <p:cViewPr varScale="1">
        <p:scale>
          <a:sx n="65" d="100"/>
          <a:sy n="65" d="100"/>
        </p:scale>
        <p:origin x="59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CC3E893-01DA-433F-A6E8-86CFB8775ED9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6F45936-4CD4-41CB-B9E9-8CB0863A7A9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309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6458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2130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9300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0358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9149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8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9931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3982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7436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F45936-4CD4-41CB-B9E9-8CB0863A7A90}" type="slidenum">
              <a:rPr lang="he-IL" smtClean="0"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6181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200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25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860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321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730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6037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57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25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077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61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211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5D19C-5ADE-4E60-97B5-927CACF65E0A}" type="datetimeFigureOut">
              <a:rPr lang="he-IL" smtClean="0"/>
              <a:t>ז'/תשרי/תשע"ז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243A7-72D7-497D-B287-A68C267ECFE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37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3.png"/><Relationship Id="rId3" Type="http://schemas.openxmlformats.org/officeDocument/2006/relationships/image" Target="../media/image32.png"/><Relationship Id="rId7" Type="http://schemas.openxmlformats.org/officeDocument/2006/relationships/image" Target="../media/image38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5.png"/><Relationship Id="rId10" Type="http://schemas.openxmlformats.org/officeDocument/2006/relationships/image" Target="../media/image41.png"/><Relationship Id="rId4" Type="http://schemas.openxmlformats.org/officeDocument/2006/relationships/image" Target="../media/image34.png"/><Relationship Id="rId9" Type="http://schemas.openxmlformats.org/officeDocument/2006/relationships/image" Target="../media/image40.png"/><Relationship Id="rId1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5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29.png"/><Relationship Id="rId9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5.png"/><Relationship Id="rId10" Type="http://schemas.openxmlformats.org/officeDocument/2006/relationships/image" Target="../media/image16.pn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5.png"/><Relationship Id="rId7" Type="http://schemas.openxmlformats.org/officeDocument/2006/relationships/image" Target="../media/image29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0.png"/><Relationship Id="rId11" Type="http://schemas.openxmlformats.org/officeDocument/2006/relationships/image" Target="../media/image33.png"/><Relationship Id="rId5" Type="http://schemas.openxmlformats.org/officeDocument/2006/relationships/image" Target="../media/image270.png"/><Relationship Id="rId10" Type="http://schemas.openxmlformats.org/officeDocument/2006/relationships/image" Target="../media/image32.png"/><Relationship Id="rId4" Type="http://schemas.openxmlformats.org/officeDocument/2006/relationships/image" Target="../media/image29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96552" y="1988840"/>
            <a:ext cx="10009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65000"/>
                <a:lumOff val="35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7848872" cy="432048"/>
          </a:xfrm>
        </p:spPr>
        <p:txBody>
          <a:bodyPr wrap="square">
            <a:noAutofit/>
          </a:bodyPr>
          <a:lstStyle/>
          <a:p>
            <a:pPr lvl="1" rtl="0"/>
            <a:r>
              <a:rPr lang="en-US" sz="2400" dirty="0" smtClean="0">
                <a:solidFill>
                  <a:schemeClr val="tx1"/>
                </a:solidFill>
                <a:latin typeface="+mj-lt"/>
              </a:rPr>
              <a:t>Gil Cohen</a:t>
            </a:r>
            <a:endParaRPr lang="en-US" sz="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2247007"/>
            <a:ext cx="9073008" cy="965969"/>
          </a:xfrm>
        </p:spPr>
        <p:txBody>
          <a:bodyPr>
            <a:noAutofit/>
          </a:bodyPr>
          <a:lstStyle/>
          <a:p>
            <a:pPr rtl="0"/>
            <a:r>
              <a:rPr lang="en-US" sz="3000" b="1" dirty="0">
                <a:solidFill>
                  <a:srgbClr val="7030A0"/>
                </a:solidFill>
              </a:rPr>
              <a:t>Making the Most of Advice:</a:t>
            </a:r>
            <a:br>
              <a:rPr lang="en-US" sz="3000" b="1" dirty="0">
                <a:solidFill>
                  <a:srgbClr val="7030A0"/>
                </a:solidFill>
              </a:rPr>
            </a:br>
            <a:r>
              <a:rPr lang="en-US" sz="3000" b="1" dirty="0">
                <a:solidFill>
                  <a:srgbClr val="7030A0"/>
                </a:solidFill>
              </a:rPr>
              <a:t>New Correlation Breakers and Their Applications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769299"/>
            <a:ext cx="216024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311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Step 2 – Condensing the Advice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1153" y="5517232"/>
            <a:ext cx="1072815" cy="100386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2"/>
              <p:cNvSpPr txBox="1">
                <a:spLocks/>
              </p:cNvSpPr>
              <p:nvPr/>
            </p:nvSpPr>
            <p:spPr>
              <a:xfrm>
                <a:off x="4285053" y="5517232"/>
                <a:ext cx="1645810" cy="48652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 ~ </m:t>
                      </m:r>
                      <m:sSup>
                        <m:sSup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1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func>
                            </m:e>
                          </m:rad>
                        </m:sup>
                      </m:sSup>
                    </m:oMath>
                  </m:oMathPara>
                </a14:m>
                <a:endParaRPr lang="en-US" sz="2100" dirty="0">
                  <a:latin typeface="+mj-lt"/>
                </a:endParaRPr>
              </a:p>
            </p:txBody>
          </p:sp>
        </mc:Choice>
        <mc:Fallback xmlns="">
          <p:sp>
            <p:nvSpPr>
              <p:cNvPr id="3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053" y="5517232"/>
                <a:ext cx="1645810" cy="4865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le 2"/>
              <p:cNvSpPr/>
              <p:nvPr/>
            </p:nvSpPr>
            <p:spPr>
              <a:xfrm>
                <a:off x="395536" y="1064690"/>
                <a:ext cx="1645920" cy="36004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ounded 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064690"/>
                <a:ext cx="1645920" cy="360040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5003359" y="1092215"/>
            <a:ext cx="1311897" cy="324123"/>
            <a:chOff x="7732475" y="6165304"/>
            <a:chExt cx="1311897" cy="324123"/>
          </a:xfrm>
        </p:grpSpPr>
        <p:sp>
          <p:nvSpPr>
            <p:cNvPr id="35" name="Rounded Rectangle 34"/>
            <p:cNvSpPr/>
            <p:nvPr/>
          </p:nvSpPr>
          <p:spPr>
            <a:xfrm>
              <a:off x="7732475" y="6165304"/>
              <a:ext cx="1311897" cy="32412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7783581" y="6233114"/>
              <a:ext cx="253931" cy="235538"/>
            </a:xfrm>
            <a:custGeom>
              <a:avLst/>
              <a:gdLst>
                <a:gd name="connsiteX0" fmla="*/ 248 w 378240"/>
                <a:gd name="connsiteY0" fmla="*/ 263493 h 305143"/>
                <a:gd name="connsiteX1" fmla="*/ 218909 w 378240"/>
                <a:gd name="connsiteY1" fmla="*/ 106 h 305143"/>
                <a:gd name="connsiteX2" fmla="*/ 377935 w 378240"/>
                <a:gd name="connsiteY2" fmla="*/ 298280 h 305143"/>
                <a:gd name="connsiteX3" fmla="*/ 179152 w 378240"/>
                <a:gd name="connsiteY3" fmla="*/ 213798 h 305143"/>
                <a:gd name="connsiteX4" fmla="*/ 248 w 378240"/>
                <a:gd name="connsiteY4" fmla="*/ 263493 h 305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40" h="305143">
                  <a:moveTo>
                    <a:pt x="248" y="263493"/>
                  </a:moveTo>
                  <a:cubicBezTo>
                    <a:pt x="6874" y="227878"/>
                    <a:pt x="155961" y="-5692"/>
                    <a:pt x="218909" y="106"/>
                  </a:cubicBezTo>
                  <a:cubicBezTo>
                    <a:pt x="281857" y="5904"/>
                    <a:pt x="384561" y="262665"/>
                    <a:pt x="377935" y="298280"/>
                  </a:cubicBezTo>
                  <a:cubicBezTo>
                    <a:pt x="371309" y="333895"/>
                    <a:pt x="237130" y="219596"/>
                    <a:pt x="179152" y="213798"/>
                  </a:cubicBezTo>
                  <a:cubicBezTo>
                    <a:pt x="121174" y="208000"/>
                    <a:pt x="-6378" y="299108"/>
                    <a:pt x="248" y="26349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8279374" y="6213000"/>
              <a:ext cx="380605" cy="185579"/>
            </a:xfrm>
            <a:custGeom>
              <a:avLst/>
              <a:gdLst>
                <a:gd name="connsiteX0" fmla="*/ 3682 w 511174"/>
                <a:gd name="connsiteY0" fmla="*/ 154132 h 303225"/>
                <a:gd name="connsiteX1" fmla="*/ 366461 w 511174"/>
                <a:gd name="connsiteY1" fmla="*/ 75 h 303225"/>
                <a:gd name="connsiteX2" fmla="*/ 505608 w 511174"/>
                <a:gd name="connsiteY2" fmla="*/ 174010 h 303225"/>
                <a:gd name="connsiteX3" fmla="*/ 197495 w 511174"/>
                <a:gd name="connsiteY3" fmla="*/ 303219 h 303225"/>
                <a:gd name="connsiteX4" fmla="*/ 3682 w 511174"/>
                <a:gd name="connsiteY4" fmla="*/ 154132 h 30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174" h="303225">
                  <a:moveTo>
                    <a:pt x="3682" y="154132"/>
                  </a:moveTo>
                  <a:cubicBezTo>
                    <a:pt x="31843" y="103608"/>
                    <a:pt x="282807" y="-3238"/>
                    <a:pt x="366461" y="75"/>
                  </a:cubicBezTo>
                  <a:cubicBezTo>
                    <a:pt x="450115" y="3388"/>
                    <a:pt x="533769" y="123486"/>
                    <a:pt x="505608" y="174010"/>
                  </a:cubicBezTo>
                  <a:cubicBezTo>
                    <a:pt x="477447" y="224534"/>
                    <a:pt x="279493" y="304047"/>
                    <a:pt x="197495" y="303219"/>
                  </a:cubicBezTo>
                  <a:cubicBezTo>
                    <a:pt x="115497" y="302391"/>
                    <a:pt x="-24479" y="204656"/>
                    <a:pt x="3682" y="15413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4992059" y="1656293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ontent Placeholder 2"/>
              <p:cNvSpPr txBox="1">
                <a:spLocks/>
              </p:cNvSpPr>
              <p:nvPr/>
            </p:nvSpPr>
            <p:spPr>
              <a:xfrm>
                <a:off x="6268539" y="1619157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3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539" y="1619157"/>
                <a:ext cx="456400" cy="58575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/>
              <p:cNvSpPr txBox="1">
                <a:spLocks/>
              </p:cNvSpPr>
              <p:nvPr/>
            </p:nvSpPr>
            <p:spPr>
              <a:xfrm>
                <a:off x="6268539" y="1063227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4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8539" y="1063227"/>
                <a:ext cx="456400" cy="5857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Arrow Connector 40"/>
          <p:cNvCxnSpPr/>
          <p:nvPr/>
        </p:nvCxnSpPr>
        <p:spPr>
          <a:xfrm>
            <a:off x="1145649" y="1563062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ontent Placeholder 2"/>
              <p:cNvSpPr txBox="1">
                <a:spLocks/>
              </p:cNvSpPr>
              <p:nvPr/>
            </p:nvSpPr>
            <p:spPr>
              <a:xfrm>
                <a:off x="1948502" y="1031166"/>
                <a:ext cx="886349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4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502" y="1031166"/>
                <a:ext cx="886349" cy="4230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ounded Rectangle 42"/>
              <p:cNvSpPr/>
              <p:nvPr/>
            </p:nvSpPr>
            <p:spPr>
              <a:xfrm>
                <a:off x="486976" y="2288826"/>
                <a:ext cx="1463040" cy="36004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3" name="Rounded 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76" y="2288826"/>
                <a:ext cx="1463040" cy="360040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/>
              <p:cNvSpPr/>
              <p:nvPr/>
            </p:nvSpPr>
            <p:spPr>
              <a:xfrm>
                <a:off x="575200" y="3483466"/>
                <a:ext cx="1280160" cy="36004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4" name="Rounded 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00" y="3483466"/>
                <a:ext cx="1280160" cy="360040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Arrow Connector 44"/>
          <p:cNvCxnSpPr/>
          <p:nvPr/>
        </p:nvCxnSpPr>
        <p:spPr>
          <a:xfrm>
            <a:off x="1145649" y="2761026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191768" y="4000833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ounded Rectangle 46"/>
              <p:cNvSpPr/>
              <p:nvPr/>
            </p:nvSpPr>
            <p:spPr>
              <a:xfrm>
                <a:off x="878320" y="4734132"/>
                <a:ext cx="731520" cy="36004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Rounded 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320" y="4734132"/>
                <a:ext cx="731520" cy="360040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ontent Placeholder 2"/>
              <p:cNvSpPr txBox="1">
                <a:spLocks/>
              </p:cNvSpPr>
              <p:nvPr/>
            </p:nvSpPr>
            <p:spPr>
              <a:xfrm>
                <a:off x="2041456" y="2256919"/>
                <a:ext cx="2242512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9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9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4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456" y="2256919"/>
                <a:ext cx="2242512" cy="423060"/>
              </a:xfrm>
              <a:prstGeom prst="rect">
                <a:avLst/>
              </a:prstGeom>
              <a:blipFill>
                <a:blip r:embed="rId12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Content Placeholder 2"/>
              <p:cNvSpPr txBox="1">
                <a:spLocks/>
              </p:cNvSpPr>
              <p:nvPr/>
            </p:nvSpPr>
            <p:spPr>
              <a:xfrm>
                <a:off x="1847685" y="3482672"/>
                <a:ext cx="3012347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9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func>
                            <m:func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9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e>
                      </m:func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9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4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685" y="3482672"/>
                <a:ext cx="3012347" cy="423060"/>
              </a:xfrm>
              <a:prstGeom prst="rect">
                <a:avLst/>
              </a:prstGeom>
              <a:blipFill>
                <a:blip r:embed="rId13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ontent Placeholder 2"/>
              <p:cNvSpPr txBox="1">
                <a:spLocks/>
              </p:cNvSpPr>
              <p:nvPr/>
            </p:nvSpPr>
            <p:spPr>
              <a:xfrm>
                <a:off x="1702252" y="4734132"/>
                <a:ext cx="2869747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9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p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fName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9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5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252" y="4734132"/>
                <a:ext cx="2869747" cy="423060"/>
              </a:xfrm>
              <a:prstGeom prst="rect">
                <a:avLst/>
              </a:prstGeom>
              <a:blipFill>
                <a:blip r:embed="rId14"/>
                <a:stretch>
                  <a:fillRect b="-5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2"/>
              <p:cNvSpPr txBox="1">
                <a:spLocks/>
              </p:cNvSpPr>
              <p:nvPr/>
            </p:nvSpPr>
            <p:spPr>
              <a:xfrm>
                <a:off x="3865942" y="6055124"/>
                <a:ext cx="4522482" cy="48652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 ~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+ </m:t>
                      </m:r>
                      <m:sSup>
                        <m:sSup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  <m:t>)+</m:t>
                              </m:r>
                              <m:func>
                                <m:func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1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func>
                                    <m:funcPr>
                                      <m:ctrlPr>
                                        <a:rPr lang="en-US" sz="2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100" b="0" i="0" smtClean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21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1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sz="2100" b="0" i="1" smtClean="0">
                                              <a:latin typeface="Cambria Math" panose="02040503050406030204" pitchFamily="18" charset="0"/>
                                            </a:rPr>
                                            <m:t>/</m:t>
                                          </m:r>
                                          <m:r>
                                            <a:rPr lang="en-US" sz="2100" b="0" i="1" smtClean="0">
                                              <a:latin typeface="Cambria Math" panose="02040503050406030204" pitchFamily="18" charset="0"/>
                                            </a:rPr>
                                            <m:t>𝜖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func>
                            </m:e>
                          </m:rad>
                        </m:sup>
                      </m:sSup>
                    </m:oMath>
                  </m:oMathPara>
                </a14:m>
                <a:endParaRPr lang="en-US" sz="2100" dirty="0">
                  <a:latin typeface="+mj-lt"/>
                </a:endParaRPr>
              </a:p>
            </p:txBody>
          </p:sp>
        </mc:Choice>
        <mc:Fallback xmlns="">
          <p:sp>
            <p:nvSpPr>
              <p:cNvPr id="5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5942" y="6055124"/>
                <a:ext cx="4522482" cy="48652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138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" grpId="0" animBg="1"/>
      <p:bldP spid="38" grpId="0" animBg="1"/>
      <p:bldP spid="39" grpId="0"/>
      <p:bldP spid="40" grpId="0"/>
      <p:bldP spid="42" grpId="0"/>
      <p:bldP spid="43" grpId="0" animBg="1"/>
      <p:bldP spid="44" grpId="0" animBg="1"/>
      <p:bldP spid="47" grpId="0" animBg="1"/>
      <p:bldP spid="48" grpId="0"/>
      <p:bldP spid="49" grpId="0"/>
      <p:bldP spid="50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6680662" y="4882241"/>
            <a:ext cx="464817" cy="4672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Step 1 – Stepping-</a:t>
            </a:r>
            <a:r>
              <a:rPr lang="en-US" sz="2800" b="1" dirty="0">
                <a:solidFill>
                  <a:srgbClr val="7030A0"/>
                </a:solidFill>
                <a:cs typeface="+mn-cs"/>
              </a:rPr>
              <a:t>u</a:t>
            </a:r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p CBA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4408" y="4920917"/>
            <a:ext cx="504056" cy="8923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6701050" y="6067903"/>
            <a:ext cx="601063" cy="604269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6963731" y="5382847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7517809" y="5604585"/>
            <a:ext cx="604865" cy="4173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/>
              <p:cNvSpPr txBox="1">
                <a:spLocks/>
              </p:cNvSpPr>
              <p:nvPr/>
            </p:nvSpPr>
            <p:spPr>
              <a:xfrm>
                <a:off x="5736425" y="4911187"/>
                <a:ext cx="886349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6425" y="4911187"/>
                <a:ext cx="886349" cy="423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>
              <a:xfrm>
                <a:off x="5269909" y="6155047"/>
                <a:ext cx="1024675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9909" y="6155047"/>
                <a:ext cx="1024675" cy="423060"/>
              </a:xfrm>
              <a:prstGeom prst="rect">
                <a:avLst/>
              </a:prstGeom>
              <a:blipFill>
                <a:blip r:embed="rId6"/>
                <a:stretch>
                  <a:fillRect r="-25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Content Placeholder 2"/>
          <p:cNvSpPr txBox="1">
            <a:spLocks/>
          </p:cNvSpPr>
          <p:nvPr/>
        </p:nvSpPr>
        <p:spPr>
          <a:xfrm>
            <a:off x="8236766" y="5945214"/>
            <a:ext cx="721077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latin typeface="+mj-lt"/>
              </a:rPr>
              <a:t>IPM</a:t>
            </a:r>
            <a:endParaRPr lang="en-US" sz="19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ounded Rectangle 34"/>
              <p:cNvSpPr/>
              <p:nvPr/>
            </p:nvSpPr>
            <p:spPr>
              <a:xfrm>
                <a:off x="539552" y="931718"/>
                <a:ext cx="1645920" cy="36004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Rounded 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31718"/>
                <a:ext cx="1645920" cy="360040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ounded Rectangle 35"/>
              <p:cNvSpPr/>
              <p:nvPr/>
            </p:nvSpPr>
            <p:spPr>
              <a:xfrm>
                <a:off x="539552" y="2042236"/>
                <a:ext cx="792088" cy="37865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Rounded 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042236"/>
                <a:ext cx="792088" cy="378651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ounded Rectangle 36"/>
              <p:cNvSpPr/>
              <p:nvPr/>
            </p:nvSpPr>
            <p:spPr>
              <a:xfrm>
                <a:off x="539552" y="3241942"/>
                <a:ext cx="792088" cy="37865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Rounded 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241942"/>
                <a:ext cx="792088" cy="378651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ounded Rectangle 37"/>
              <p:cNvSpPr/>
              <p:nvPr/>
            </p:nvSpPr>
            <p:spPr>
              <a:xfrm>
                <a:off x="539552" y="4615698"/>
                <a:ext cx="792088" cy="37865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Rounded 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615698"/>
                <a:ext cx="792088" cy="378651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 w="12700"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Flowchart: Manual Operation 40"/>
          <p:cNvSpPr/>
          <p:nvPr/>
        </p:nvSpPr>
        <p:spPr>
          <a:xfrm rot="16200000">
            <a:off x="1568018" y="1866691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Flowchart: Manual Operation 41"/>
          <p:cNvSpPr/>
          <p:nvPr/>
        </p:nvSpPr>
        <p:spPr>
          <a:xfrm rot="16200000">
            <a:off x="1568018" y="3059022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lowchart: Manual Operation 42"/>
          <p:cNvSpPr/>
          <p:nvPr/>
        </p:nvSpPr>
        <p:spPr>
          <a:xfrm rot="16200000">
            <a:off x="1568018" y="4488766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9488" y="3933056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919488" y="4108037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919138" y="4266808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208756" y="5725693"/>
            <a:ext cx="1311897" cy="324123"/>
            <a:chOff x="7732475" y="6165304"/>
            <a:chExt cx="1311897" cy="324123"/>
          </a:xfrm>
        </p:grpSpPr>
        <p:sp>
          <p:nvSpPr>
            <p:cNvPr id="47" name="Rounded Rectangle 46"/>
            <p:cNvSpPr/>
            <p:nvPr/>
          </p:nvSpPr>
          <p:spPr>
            <a:xfrm>
              <a:off x="7732475" y="6165304"/>
              <a:ext cx="1311897" cy="32412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7783581" y="6233114"/>
              <a:ext cx="253931" cy="235538"/>
            </a:xfrm>
            <a:custGeom>
              <a:avLst/>
              <a:gdLst>
                <a:gd name="connsiteX0" fmla="*/ 248 w 378240"/>
                <a:gd name="connsiteY0" fmla="*/ 263493 h 305143"/>
                <a:gd name="connsiteX1" fmla="*/ 218909 w 378240"/>
                <a:gd name="connsiteY1" fmla="*/ 106 h 305143"/>
                <a:gd name="connsiteX2" fmla="*/ 377935 w 378240"/>
                <a:gd name="connsiteY2" fmla="*/ 298280 h 305143"/>
                <a:gd name="connsiteX3" fmla="*/ 179152 w 378240"/>
                <a:gd name="connsiteY3" fmla="*/ 213798 h 305143"/>
                <a:gd name="connsiteX4" fmla="*/ 248 w 378240"/>
                <a:gd name="connsiteY4" fmla="*/ 263493 h 305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40" h="305143">
                  <a:moveTo>
                    <a:pt x="248" y="263493"/>
                  </a:moveTo>
                  <a:cubicBezTo>
                    <a:pt x="6874" y="227878"/>
                    <a:pt x="155961" y="-5692"/>
                    <a:pt x="218909" y="106"/>
                  </a:cubicBezTo>
                  <a:cubicBezTo>
                    <a:pt x="281857" y="5904"/>
                    <a:pt x="384561" y="262665"/>
                    <a:pt x="377935" y="298280"/>
                  </a:cubicBezTo>
                  <a:cubicBezTo>
                    <a:pt x="371309" y="333895"/>
                    <a:pt x="237130" y="219596"/>
                    <a:pt x="179152" y="213798"/>
                  </a:cubicBezTo>
                  <a:cubicBezTo>
                    <a:pt x="121174" y="208000"/>
                    <a:pt x="-6378" y="299108"/>
                    <a:pt x="248" y="26349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8279374" y="6213000"/>
              <a:ext cx="380605" cy="185579"/>
            </a:xfrm>
            <a:custGeom>
              <a:avLst/>
              <a:gdLst>
                <a:gd name="connsiteX0" fmla="*/ 3682 w 511174"/>
                <a:gd name="connsiteY0" fmla="*/ 154132 h 303225"/>
                <a:gd name="connsiteX1" fmla="*/ 366461 w 511174"/>
                <a:gd name="connsiteY1" fmla="*/ 75 h 303225"/>
                <a:gd name="connsiteX2" fmla="*/ 505608 w 511174"/>
                <a:gd name="connsiteY2" fmla="*/ 174010 h 303225"/>
                <a:gd name="connsiteX3" fmla="*/ 197495 w 511174"/>
                <a:gd name="connsiteY3" fmla="*/ 303219 h 303225"/>
                <a:gd name="connsiteX4" fmla="*/ 3682 w 511174"/>
                <a:gd name="connsiteY4" fmla="*/ 154132 h 30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174" h="303225">
                  <a:moveTo>
                    <a:pt x="3682" y="154132"/>
                  </a:moveTo>
                  <a:cubicBezTo>
                    <a:pt x="31843" y="103608"/>
                    <a:pt x="282807" y="-3238"/>
                    <a:pt x="366461" y="75"/>
                  </a:cubicBezTo>
                  <a:cubicBezTo>
                    <a:pt x="450115" y="3388"/>
                    <a:pt x="533769" y="123486"/>
                    <a:pt x="505608" y="174010"/>
                  </a:cubicBezTo>
                  <a:cubicBezTo>
                    <a:pt x="477447" y="224534"/>
                    <a:pt x="279493" y="304047"/>
                    <a:pt x="197495" y="303219"/>
                  </a:cubicBezTo>
                  <a:cubicBezTo>
                    <a:pt x="115497" y="302391"/>
                    <a:pt x="-24479" y="204656"/>
                    <a:pt x="3682" y="15413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Rounded Rectangle 49"/>
          <p:cNvSpPr/>
          <p:nvPr/>
        </p:nvSpPr>
        <p:spPr>
          <a:xfrm>
            <a:off x="1197456" y="6289771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2"/>
              <p:cNvSpPr txBox="1">
                <a:spLocks/>
              </p:cNvSpPr>
              <p:nvPr/>
            </p:nvSpPr>
            <p:spPr>
              <a:xfrm>
                <a:off x="2465480" y="6242803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480" y="6242803"/>
                <a:ext cx="456400" cy="58575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Content Placeholder 2"/>
              <p:cNvSpPr txBox="1">
                <a:spLocks/>
              </p:cNvSpPr>
              <p:nvPr/>
            </p:nvSpPr>
            <p:spPr>
              <a:xfrm>
                <a:off x="2473936" y="5696705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936" y="5696705"/>
                <a:ext cx="456400" cy="58575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>
            <a:stCxn id="36" idx="3"/>
            <a:endCxn id="41" idx="0"/>
          </p:cNvCxnSpPr>
          <p:nvPr/>
        </p:nvCxnSpPr>
        <p:spPr>
          <a:xfrm flipV="1">
            <a:off x="1331640" y="2228399"/>
            <a:ext cx="360040" cy="3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332062" y="3428763"/>
            <a:ext cx="360040" cy="3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1332484" y="4797152"/>
            <a:ext cx="360040" cy="3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3123384" y="2983015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ounded Rectangle 56"/>
          <p:cNvSpPr/>
          <p:nvPr/>
        </p:nvSpPr>
        <p:spPr>
          <a:xfrm>
            <a:off x="3131840" y="2636912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738310" y="3424551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738310" y="3599532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737960" y="3758303"/>
            <a:ext cx="45720" cy="4572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>
            <a:off x="3123384" y="3933056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41" idx="2"/>
            <a:endCxn id="57" idx="1"/>
          </p:cNvCxnSpPr>
          <p:nvPr/>
        </p:nvCxnSpPr>
        <p:spPr>
          <a:xfrm>
            <a:off x="2415096" y="2228399"/>
            <a:ext cx="716744" cy="5525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2" idx="2"/>
            <a:endCxn id="55" idx="1"/>
          </p:cNvCxnSpPr>
          <p:nvPr/>
        </p:nvCxnSpPr>
        <p:spPr>
          <a:xfrm flipV="1">
            <a:off x="2415096" y="3127031"/>
            <a:ext cx="708288" cy="2936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3" idx="2"/>
            <a:endCxn id="61" idx="1"/>
          </p:cNvCxnSpPr>
          <p:nvPr/>
        </p:nvCxnSpPr>
        <p:spPr>
          <a:xfrm flipV="1">
            <a:off x="2415096" y="4077072"/>
            <a:ext cx="708288" cy="7734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Flowchart: Manual Operation 66"/>
          <p:cNvSpPr/>
          <p:nvPr/>
        </p:nvSpPr>
        <p:spPr>
          <a:xfrm rot="16200000">
            <a:off x="4974476" y="3067055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IPM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>
            <a:stCxn id="57" idx="3"/>
          </p:cNvCxnSpPr>
          <p:nvPr/>
        </p:nvCxnSpPr>
        <p:spPr>
          <a:xfrm>
            <a:off x="4427984" y="2780928"/>
            <a:ext cx="670154" cy="3377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55" idx="3"/>
          </p:cNvCxnSpPr>
          <p:nvPr/>
        </p:nvCxnSpPr>
        <p:spPr>
          <a:xfrm>
            <a:off x="4419528" y="3127031"/>
            <a:ext cx="670154" cy="1356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1" idx="3"/>
          </p:cNvCxnSpPr>
          <p:nvPr/>
        </p:nvCxnSpPr>
        <p:spPr>
          <a:xfrm flipV="1">
            <a:off x="4419528" y="3758303"/>
            <a:ext cx="678260" cy="3187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ounded Rectangle 78"/>
          <p:cNvSpPr/>
          <p:nvPr/>
        </p:nvSpPr>
        <p:spPr>
          <a:xfrm>
            <a:off x="6157441" y="3282614"/>
            <a:ext cx="1058012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/>
          <p:cNvCxnSpPr>
            <a:stCxn id="67" idx="2"/>
            <a:endCxn id="79" idx="1"/>
          </p:cNvCxnSpPr>
          <p:nvPr/>
        </p:nvCxnSpPr>
        <p:spPr>
          <a:xfrm flipV="1">
            <a:off x="5821554" y="3426630"/>
            <a:ext cx="335887" cy="21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15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1" grpId="0" animBg="1"/>
      <p:bldP spid="42" grpId="0" animBg="1"/>
      <p:bldP spid="43" grpId="0" animBg="1"/>
      <p:bldP spid="14" grpId="0" animBg="1"/>
      <p:bldP spid="44" grpId="0" animBg="1"/>
      <p:bldP spid="45" grpId="0" animBg="1"/>
      <p:bldP spid="50" grpId="0" animBg="1"/>
      <p:bldP spid="51" grpId="0"/>
      <p:bldP spid="52" grpId="0"/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7" grpId="0" animBg="1"/>
      <p:bldP spid="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Summary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28" name="מלבן מעוגל 17"/>
          <p:cNvSpPr/>
          <p:nvPr/>
        </p:nvSpPr>
        <p:spPr>
          <a:xfrm>
            <a:off x="221218" y="1087821"/>
            <a:ext cx="8311222" cy="8290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179512" y="884671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My outlook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301352" y="1316503"/>
            <a:ext cx="6824529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latin typeface="+mj-lt"/>
              </a:rPr>
              <a:t>Breaking correlations is as fundamental as extracting randomness.</a:t>
            </a:r>
            <a:endParaRPr lang="en-US" sz="1900" dirty="0">
              <a:latin typeface="+mj-lt"/>
            </a:endParaRPr>
          </a:p>
        </p:txBody>
      </p:sp>
      <p:sp>
        <p:nvSpPr>
          <p:cNvPr id="21" name="מלבן מעוגל 17"/>
          <p:cNvSpPr/>
          <p:nvPr/>
        </p:nvSpPr>
        <p:spPr>
          <a:xfrm>
            <a:off x="221219" y="2420888"/>
            <a:ext cx="4350781" cy="202535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79512" y="2217738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More on my outlook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319641" y="2649570"/>
            <a:ext cx="2497880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 </a:t>
            </a:r>
            <a:r>
              <a:rPr lang="en-US" sz="1900" dirty="0" smtClean="0">
                <a:latin typeface="+mj-lt"/>
              </a:rPr>
              <a:t>Merging is natural.</a:t>
            </a:r>
            <a:endParaRPr lang="en-US" sz="1900" dirty="0">
              <a:latin typeface="+mj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319639" y="3090912"/>
            <a:ext cx="3676297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Preserving an already obtained independence is desired.</a:t>
            </a:r>
            <a:endParaRPr lang="en-US" sz="1900" dirty="0">
              <a:latin typeface="+mj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19639" y="3891870"/>
            <a:ext cx="4612402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 </a:t>
            </a:r>
            <a:r>
              <a:rPr lang="en-US" sz="1900" dirty="0" smtClean="0">
                <a:latin typeface="+mj-lt"/>
              </a:rPr>
              <a:t>IPM is a natural, desired, primitive.</a:t>
            </a:r>
            <a:endParaRPr lang="en-US" sz="1900" dirty="0">
              <a:latin typeface="+mj-lt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2492737" y="5416626"/>
            <a:ext cx="650212" cy="6536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9426" y="5154017"/>
            <a:ext cx="504056" cy="892366"/>
          </a:xfrm>
          <a:prstGeom prst="rect">
            <a:avLst/>
          </a:prstGeom>
        </p:spPr>
      </p:pic>
      <p:sp>
        <p:nvSpPr>
          <p:cNvPr id="3" name="Freeform 2"/>
          <p:cNvSpPr/>
          <p:nvPr/>
        </p:nvSpPr>
        <p:spPr>
          <a:xfrm rot="21358901">
            <a:off x="3268724" y="5113885"/>
            <a:ext cx="1888453" cy="301255"/>
          </a:xfrm>
          <a:custGeom>
            <a:avLst/>
            <a:gdLst>
              <a:gd name="connsiteX0" fmla="*/ 1115568 w 1115568"/>
              <a:gd name="connsiteY0" fmla="*/ 202199 h 202199"/>
              <a:gd name="connsiteX1" fmla="*/ 548640 w 1115568"/>
              <a:gd name="connsiteY1" fmla="*/ 1031 h 202199"/>
              <a:gd name="connsiteX2" fmla="*/ 0 w 1115568"/>
              <a:gd name="connsiteY2" fmla="*/ 138191 h 202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15568" h="202199">
                <a:moveTo>
                  <a:pt x="1115568" y="202199"/>
                </a:moveTo>
                <a:cubicBezTo>
                  <a:pt x="925068" y="106949"/>
                  <a:pt x="734568" y="11699"/>
                  <a:pt x="548640" y="1031"/>
                </a:cubicBezTo>
                <a:cubicBezTo>
                  <a:pt x="362712" y="-9637"/>
                  <a:pt x="181356" y="64277"/>
                  <a:pt x="0" y="138191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0172755">
            <a:off x="3167851" y="5738842"/>
            <a:ext cx="2119056" cy="442068"/>
          </a:xfrm>
          <a:custGeom>
            <a:avLst/>
            <a:gdLst>
              <a:gd name="connsiteX0" fmla="*/ 1115568 w 1115568"/>
              <a:gd name="connsiteY0" fmla="*/ 202199 h 202199"/>
              <a:gd name="connsiteX1" fmla="*/ 548640 w 1115568"/>
              <a:gd name="connsiteY1" fmla="*/ 1031 h 202199"/>
              <a:gd name="connsiteX2" fmla="*/ 0 w 1115568"/>
              <a:gd name="connsiteY2" fmla="*/ 138191 h 202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15568" h="202199">
                <a:moveTo>
                  <a:pt x="1115568" y="202199"/>
                </a:moveTo>
                <a:cubicBezTo>
                  <a:pt x="925068" y="106949"/>
                  <a:pt x="734568" y="11699"/>
                  <a:pt x="548640" y="1031"/>
                </a:cubicBezTo>
                <a:cubicBezTo>
                  <a:pt x="362712" y="-9637"/>
                  <a:pt x="181356" y="64277"/>
                  <a:pt x="0" y="138191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477439" y="4688849"/>
            <a:ext cx="1281567" cy="43135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900" dirty="0" smtClean="0">
                <a:solidFill>
                  <a:srgbClr val="0000FF"/>
                </a:solidFill>
              </a:rPr>
              <a:t>This work</a:t>
            </a:r>
            <a:endParaRPr lang="en-US" sz="1900" dirty="0">
              <a:solidFill>
                <a:srgbClr val="0000FF"/>
              </a:solidFill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757681" y="6232278"/>
            <a:ext cx="939395" cy="41307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[</a:t>
            </a:r>
            <a:r>
              <a:rPr lang="en-US" sz="1800" b="1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’16]</a:t>
            </a:r>
            <a:endParaRPr lang="en-US" sz="1900" dirty="0"/>
          </a:p>
        </p:txBody>
      </p:sp>
      <p:sp>
        <p:nvSpPr>
          <p:cNvPr id="19" name="מלבן מעוגל 17"/>
          <p:cNvSpPr/>
          <p:nvPr/>
        </p:nvSpPr>
        <p:spPr>
          <a:xfrm>
            <a:off x="5117762" y="2419887"/>
            <a:ext cx="3414678" cy="13216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5076056" y="2216737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Future research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5216185" y="2648569"/>
            <a:ext cx="2812200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latin typeface="+mj-lt"/>
              </a:rPr>
              <a:t>A systematic study of CB.</a:t>
            </a:r>
            <a:endParaRPr lang="en-US" sz="1900" dirty="0">
              <a:latin typeface="+mj-lt"/>
            </a:endParaRP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216183" y="3070247"/>
            <a:ext cx="3244249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latin typeface="+mj-lt"/>
              </a:rPr>
              <a:t>New applications!</a:t>
            </a:r>
            <a:endParaRPr lang="en-US" sz="1900" dirty="0">
              <a:latin typeface="+mj-lt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294042" y="5733256"/>
            <a:ext cx="3096344" cy="108012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sz="2800" b="1" dirty="0" smtClean="0">
                <a:solidFill>
                  <a:srgbClr val="0000FF"/>
                </a:solidFill>
                <a:cs typeface="+mn-cs"/>
              </a:rPr>
              <a:t>Thanks!</a:t>
            </a:r>
            <a:endParaRPr lang="he-IL" sz="2800" b="1" dirty="0">
              <a:solidFill>
                <a:srgbClr val="0000FF"/>
              </a:solidFill>
              <a:cs typeface="+mn-cs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1849086" y="5300893"/>
            <a:ext cx="601269" cy="1899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Content Placeholder 2"/>
          <p:cNvSpPr txBox="1">
            <a:spLocks/>
          </p:cNvSpPr>
          <p:nvPr/>
        </p:nvSpPr>
        <p:spPr>
          <a:xfrm>
            <a:off x="35496" y="4845152"/>
            <a:ext cx="1784738" cy="68464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900" dirty="0" smtClean="0">
                <a:latin typeface="+mj-lt"/>
              </a:rPr>
              <a:t>Non-malleable extractors</a:t>
            </a:r>
            <a:endParaRPr lang="en-US" sz="1900" dirty="0">
              <a:latin typeface="+mj-lt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868144" y="5144523"/>
            <a:ext cx="881537" cy="4447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Content Placeholder 2"/>
          <p:cNvSpPr txBox="1">
            <a:spLocks/>
          </p:cNvSpPr>
          <p:nvPr/>
        </p:nvSpPr>
        <p:spPr>
          <a:xfrm>
            <a:off x="6605667" y="4630451"/>
            <a:ext cx="1784738" cy="684644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sz="1900" dirty="0" smtClean="0">
                <a:latin typeface="+mj-lt"/>
              </a:rPr>
              <a:t>Multi-source extractors</a:t>
            </a:r>
            <a:endParaRPr lang="en-US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3841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36" grpId="0"/>
      <p:bldP spid="21" grpId="0" animBg="1"/>
      <p:bldP spid="22" grpId="0"/>
      <p:bldP spid="23" grpId="0"/>
      <p:bldP spid="24" grpId="0"/>
      <p:bldP spid="25" grpId="0"/>
      <p:bldP spid="3" grpId="0" animBg="1"/>
      <p:bldP spid="16" grpId="0" animBg="1"/>
      <p:bldP spid="17" grpId="0"/>
      <p:bldP spid="18" grpId="0"/>
      <p:bldP spid="19" grpId="0" animBg="1"/>
      <p:bldP spid="20" grpId="0"/>
      <p:bldP spid="29" grpId="0"/>
      <p:bldP spid="31" grpId="0"/>
      <p:bldP spid="34" grpId="0"/>
      <p:bldP spid="35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96552" y="1988840"/>
            <a:ext cx="10009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65000"/>
                <a:lumOff val="35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7848872" cy="432048"/>
          </a:xfrm>
        </p:spPr>
        <p:txBody>
          <a:bodyPr wrap="square">
            <a:noAutofit/>
          </a:bodyPr>
          <a:lstStyle/>
          <a:p>
            <a:pPr lvl="1" rtl="0"/>
            <a:r>
              <a:rPr lang="en-US" sz="2400" dirty="0" smtClean="0">
                <a:solidFill>
                  <a:schemeClr val="tx1"/>
                </a:solidFill>
                <a:latin typeface="+mj-lt"/>
              </a:rPr>
              <a:t>Gil Cohen</a:t>
            </a:r>
            <a:endParaRPr lang="en-US" sz="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2247007"/>
            <a:ext cx="9073008" cy="965969"/>
          </a:xfrm>
        </p:spPr>
        <p:txBody>
          <a:bodyPr>
            <a:noAutofit/>
          </a:bodyPr>
          <a:lstStyle/>
          <a:p>
            <a:pPr rtl="0"/>
            <a:r>
              <a:rPr lang="en-US" sz="3600" b="1" dirty="0" smtClean="0">
                <a:solidFill>
                  <a:srgbClr val="7030A0"/>
                </a:solidFill>
              </a:rPr>
              <a:t>Correlation Breakers</a:t>
            </a:r>
            <a:endParaRPr lang="en-US" sz="3600" b="1" dirty="0">
              <a:solidFill>
                <a:srgbClr val="7030A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5769299"/>
            <a:ext cx="2160240" cy="720080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1691680" y="4365104"/>
            <a:ext cx="5940769" cy="527119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600" b="1" dirty="0" smtClean="0">
                <a:solidFill>
                  <a:srgbClr val="C00000"/>
                </a:solidFill>
                <a:latin typeface="+mj-lt"/>
              </a:rPr>
              <a:t>DISCLAIMER:</a:t>
            </a:r>
            <a:r>
              <a:rPr lang="en-US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This is not an extractors’ talk!</a:t>
            </a:r>
            <a:endParaRPr lang="en-US" sz="2400" b="1" dirty="0">
              <a:latin typeface="+mj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27697" y="5018804"/>
            <a:ext cx="4744144" cy="31109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500" dirty="0" smtClean="0">
                <a:latin typeface="+mj-lt"/>
              </a:rPr>
              <a:t>Our correlation breakers may </a:t>
            </a:r>
            <a:r>
              <a:rPr lang="en-US" sz="1500" dirty="0">
                <a:latin typeface="+mj-lt"/>
              </a:rPr>
              <a:t>contain </a:t>
            </a:r>
            <a:r>
              <a:rPr lang="en-US" sz="1500" dirty="0" smtClean="0">
                <a:latin typeface="+mj-lt"/>
              </a:rPr>
              <a:t>seeds </a:t>
            </a:r>
            <a:r>
              <a:rPr lang="en-US" sz="1500" dirty="0">
                <a:latin typeface="+mj-lt"/>
              </a:rPr>
              <a:t>of </a:t>
            </a:r>
            <a:r>
              <a:rPr lang="en-US" sz="1500" dirty="0" smtClean="0">
                <a:latin typeface="+mj-lt"/>
              </a:rPr>
              <a:t>extractors.</a:t>
            </a:r>
            <a:endParaRPr lang="en-US" sz="15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4986801"/>
            <a:ext cx="447985" cy="375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1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V="1">
            <a:off x="611560" y="2689200"/>
            <a:ext cx="7632848" cy="1159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9" name="מלבן מעוגל 17"/>
          <p:cNvSpPr/>
          <p:nvPr/>
        </p:nvSpPr>
        <p:spPr>
          <a:xfrm>
            <a:off x="352774" y="4651847"/>
            <a:ext cx="5731394" cy="94917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11068" y="4448697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Correlation Breakers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Correlation Breakers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/>
              <p:cNvSpPr txBox="1">
                <a:spLocks/>
              </p:cNvSpPr>
              <p:nvPr/>
            </p:nvSpPr>
            <p:spPr>
              <a:xfrm>
                <a:off x="1739336" y="1666668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1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336" y="1666668"/>
                <a:ext cx="456400" cy="5857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1691680" y="3313161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313161"/>
                <a:ext cx="456400" cy="5857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/>
              <p:cNvSpPr txBox="1">
                <a:spLocks/>
              </p:cNvSpPr>
              <p:nvPr/>
            </p:nvSpPr>
            <p:spPr>
              <a:xfrm>
                <a:off x="467542" y="4835102"/>
                <a:ext cx="5400601" cy="536098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 </m:t>
                      </m:r>
                      <m:groupChr>
                        <m:groupChrPr>
                          <m:chr m:val="⇒"/>
                          <m:vertJc m:val="bot"/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 ∀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  <m:d>
                            <m:dPr>
                              <m:ctrlP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  <m:d>
                            <m:dPr>
                              <m:ctrlPr>
                                <a:rPr lang="en-US" sz="18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1800" i="1" dirty="0">
                          <a:latin typeface="Cambria Math" panose="02040503050406030204" pitchFamily="18" charset="0"/>
                        </a:rPr>
                        <m:t>𝐶𝐵</m:t>
                      </m:r>
                      <m:d>
                        <m:dPr>
                          <m:ctrlPr>
                            <a:rPr lang="en-US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2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2" y="4835102"/>
                <a:ext cx="5400601" cy="5360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2195736" y="1738676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195736" y="3362273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13260" y="2100031"/>
            <a:ext cx="173334" cy="1179871"/>
          </a:xfrm>
          <a:custGeom>
            <a:avLst/>
            <a:gdLst>
              <a:gd name="connsiteX0" fmla="*/ 128263 w 173334"/>
              <a:gd name="connsiteY0" fmla="*/ 0 h 1179871"/>
              <a:gd name="connsiteX1" fmla="*/ 443 w 173334"/>
              <a:gd name="connsiteY1" fmla="*/ 353961 h 1179871"/>
              <a:gd name="connsiteX2" fmla="*/ 167592 w 173334"/>
              <a:gd name="connsiteY2" fmla="*/ 835742 h 1179871"/>
              <a:gd name="connsiteX3" fmla="*/ 118430 w 173334"/>
              <a:gd name="connsiteY3" fmla="*/ 1179871 h 117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34" h="1179871">
                <a:moveTo>
                  <a:pt x="128263" y="0"/>
                </a:moveTo>
                <a:cubicBezTo>
                  <a:pt x="61075" y="107335"/>
                  <a:pt x="-6112" y="214671"/>
                  <a:pt x="443" y="353961"/>
                </a:cubicBezTo>
                <a:cubicBezTo>
                  <a:pt x="6998" y="493251"/>
                  <a:pt x="147928" y="698090"/>
                  <a:pt x="167592" y="835742"/>
                </a:cubicBezTo>
                <a:cubicBezTo>
                  <a:pt x="187256" y="973394"/>
                  <a:pt x="152843" y="1076632"/>
                  <a:pt x="118430" y="1179871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nual Operation 5"/>
          <p:cNvSpPr/>
          <p:nvPr/>
        </p:nvSpPr>
        <p:spPr>
          <a:xfrm rot="16200000">
            <a:off x="4140382" y="1548023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677338" y="1765715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Manual Operation 28"/>
          <p:cNvSpPr/>
          <p:nvPr/>
        </p:nvSpPr>
        <p:spPr>
          <a:xfrm rot="16200000">
            <a:off x="4140382" y="3185652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3677338" y="3403344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5148064" y="1762285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5148064" y="3399914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796136" y="1749507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796136" y="3373104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6313660" y="2110862"/>
            <a:ext cx="173334" cy="1179871"/>
          </a:xfrm>
          <a:custGeom>
            <a:avLst/>
            <a:gdLst>
              <a:gd name="connsiteX0" fmla="*/ 128263 w 173334"/>
              <a:gd name="connsiteY0" fmla="*/ 0 h 1179871"/>
              <a:gd name="connsiteX1" fmla="*/ 443 w 173334"/>
              <a:gd name="connsiteY1" fmla="*/ 353961 h 1179871"/>
              <a:gd name="connsiteX2" fmla="*/ 167592 w 173334"/>
              <a:gd name="connsiteY2" fmla="*/ 835742 h 1179871"/>
              <a:gd name="connsiteX3" fmla="*/ 118430 w 173334"/>
              <a:gd name="connsiteY3" fmla="*/ 1179871 h 117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34" h="1179871">
                <a:moveTo>
                  <a:pt x="128263" y="0"/>
                </a:moveTo>
                <a:cubicBezTo>
                  <a:pt x="61075" y="107335"/>
                  <a:pt x="-6112" y="214671"/>
                  <a:pt x="443" y="353961"/>
                </a:cubicBezTo>
                <a:cubicBezTo>
                  <a:pt x="6998" y="493251"/>
                  <a:pt x="147928" y="698090"/>
                  <a:pt x="167592" y="835742"/>
                </a:cubicBezTo>
                <a:cubicBezTo>
                  <a:pt x="187256" y="973394"/>
                  <a:pt x="152843" y="1076632"/>
                  <a:pt x="118430" y="1179871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14059">
            <a:off x="6177007" y="2503967"/>
            <a:ext cx="449438" cy="45183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2"/>
              <p:cNvSpPr txBox="1">
                <a:spLocks/>
              </p:cNvSpPr>
              <p:nvPr/>
            </p:nvSpPr>
            <p:spPr>
              <a:xfrm>
                <a:off x="869537" y="3313160"/>
                <a:ext cx="940118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537" y="3313160"/>
                <a:ext cx="940118" cy="5857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Content Placeholder 2"/>
          <p:cNvSpPr txBox="1">
            <a:spLocks/>
          </p:cNvSpPr>
          <p:nvPr/>
        </p:nvSpPr>
        <p:spPr>
          <a:xfrm rot="21033734">
            <a:off x="6466069" y="4644443"/>
            <a:ext cx="2157128" cy="44470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500" b="1" dirty="0" smtClean="0">
                <a:solidFill>
                  <a:srgbClr val="C00000"/>
                </a:solidFill>
                <a:latin typeface="+mj-lt"/>
              </a:rPr>
              <a:t>Doesn’t exist!</a:t>
            </a:r>
            <a:endParaRPr lang="en-US" sz="2500" b="1" dirty="0">
              <a:solidFill>
                <a:srgbClr val="C00000"/>
              </a:solidFill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 rot="21033734">
            <a:off x="5934634" y="5059070"/>
            <a:ext cx="3231286" cy="44470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b="1" dirty="0" smtClean="0">
                <a:solidFill>
                  <a:srgbClr val="00CC00"/>
                </a:solidFill>
                <a:latin typeface="+mj-lt"/>
              </a:rPr>
              <a:t>Even better!!</a:t>
            </a:r>
            <a:endParaRPr lang="en-US" b="1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3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16" grpId="0"/>
      <p:bldP spid="17" grpId="0"/>
      <p:bldP spid="20" grpId="0"/>
      <p:bldP spid="3" grpId="0" animBg="1"/>
      <p:bldP spid="23" grpId="0" animBg="1"/>
      <p:bldP spid="5" grpId="0" animBg="1"/>
      <p:bldP spid="6" grpId="0" animBg="1"/>
      <p:bldP spid="7" grpId="0" animBg="1"/>
      <p:bldP spid="29" grpId="0" animBg="1"/>
      <p:bldP spid="31" grpId="0" animBg="1"/>
      <p:bldP spid="34" grpId="0" animBg="1"/>
      <p:bldP spid="39" grpId="0" animBg="1"/>
      <p:bldP spid="43" grpId="0" animBg="1"/>
      <p:bldP spid="44" grpId="0" animBg="1"/>
      <p:bldP spid="45" grpId="0" animBg="1"/>
      <p:bldP spid="51" grpId="0"/>
      <p:bldP spid="52" grpId="0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Correlation Breakers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26" name="מלבן מעוגל 17"/>
          <p:cNvSpPr/>
          <p:nvPr/>
        </p:nvSpPr>
        <p:spPr>
          <a:xfrm>
            <a:off x="208758" y="1082374"/>
            <a:ext cx="3972536" cy="26282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87415" y="1330936"/>
            <a:ext cx="3348481" cy="81515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solidFill>
                  <a:srgbClr val="C00000"/>
                </a:solidFill>
                <a:latin typeface="+mj-lt"/>
              </a:rPr>
              <a:t>A 1-source extractor for general sources does not exist.</a:t>
            </a:r>
            <a:endParaRPr lang="en-US" sz="19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>
          <a:xfrm>
            <a:off x="176885" y="908720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Extractors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359424" y="2081148"/>
            <a:ext cx="3204465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Seeded extractors</a:t>
            </a:r>
            <a:endParaRPr lang="en-US" sz="1900" dirty="0">
              <a:latin typeface="+mj-lt"/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359424" y="2576401"/>
            <a:ext cx="3204465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Multi-source extractors</a:t>
            </a:r>
            <a:endParaRPr lang="en-US" sz="1900" dirty="0">
              <a:latin typeface="+mj-lt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359424" y="3053724"/>
            <a:ext cx="3564504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Extractors for structured sources</a:t>
            </a:r>
            <a:endParaRPr lang="en-US" sz="1900" dirty="0">
              <a:latin typeface="+mj-lt"/>
            </a:endParaRPr>
          </a:p>
        </p:txBody>
      </p:sp>
      <p:sp>
        <p:nvSpPr>
          <p:cNvPr id="37" name="מלבן מעוגל 17"/>
          <p:cNvSpPr/>
          <p:nvPr/>
        </p:nvSpPr>
        <p:spPr>
          <a:xfrm>
            <a:off x="4860031" y="1082374"/>
            <a:ext cx="3905157" cy="26282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4938689" y="1330936"/>
            <a:ext cx="3348481" cy="81515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solidFill>
                  <a:srgbClr val="C00000"/>
                </a:solidFill>
                <a:latin typeface="+mj-lt"/>
              </a:rPr>
              <a:t>A CB for general functions does not exist.</a:t>
            </a:r>
            <a:endParaRPr lang="en-US" sz="19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4828159" y="908720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Correlation breakers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5010698" y="2081148"/>
            <a:ext cx="3204465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Seeded CB</a:t>
            </a:r>
            <a:endParaRPr lang="en-US" sz="1900" dirty="0">
              <a:latin typeface="+mj-lt"/>
            </a:endParaRP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5010698" y="2576401"/>
            <a:ext cx="3204465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Multi-source CB</a:t>
            </a:r>
            <a:endParaRPr lang="en-US" sz="19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ontent Placeholder 2"/>
              <p:cNvSpPr txBox="1">
                <a:spLocks/>
              </p:cNvSpPr>
              <p:nvPr/>
            </p:nvSpPr>
            <p:spPr>
              <a:xfrm>
                <a:off x="5010698" y="3053724"/>
                <a:ext cx="3564504" cy="477323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1900" b="1" dirty="0" smtClean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*</a:t>
                </a:r>
                <a:r>
                  <a:rPr lang="en-US" sz="1900" dirty="0" smtClean="0">
                    <a:latin typeface="+mj-lt"/>
                  </a:rPr>
                  <a:t> Extractors for restricted </a:t>
                </a:r>
                <a14:m>
                  <m:oMath xmlns:m="http://schemas.openxmlformats.org/officeDocument/2006/math">
                    <m:r>
                      <a:rPr lang="en-US" sz="1900" b="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1900" dirty="0" smtClean="0">
                    <a:latin typeface="+mj-lt"/>
                  </a:rPr>
                  <a:t>’s</a:t>
                </a:r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4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698" y="3053724"/>
                <a:ext cx="3564504" cy="477323"/>
              </a:xfrm>
              <a:prstGeom prst="rect">
                <a:avLst/>
              </a:prstGeom>
              <a:blipFill>
                <a:blip r:embed="rId3"/>
                <a:stretch>
                  <a:fillRect l="-1709" t="-7692" b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934" y="5023839"/>
            <a:ext cx="3911282" cy="17175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538" y="5661248"/>
            <a:ext cx="4692621" cy="927129"/>
          </a:xfrm>
          <a:prstGeom prst="rect">
            <a:avLst/>
          </a:prstGeom>
        </p:spPr>
      </p:pic>
      <p:sp>
        <p:nvSpPr>
          <p:cNvPr id="48" name="Content Placeholder 2"/>
          <p:cNvSpPr txBox="1">
            <a:spLocks/>
          </p:cNvSpPr>
          <p:nvPr/>
        </p:nvSpPr>
        <p:spPr>
          <a:xfrm>
            <a:off x="176885" y="4005064"/>
            <a:ext cx="7635475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Implicit restricted CB </a:t>
            </a:r>
            <a:r>
              <a:rPr lang="en-US" sz="1800" dirty="0">
                <a:solidFill>
                  <a:srgbClr val="F79646">
                    <a:lumMod val="75000"/>
                  </a:srgbClr>
                </a:solidFill>
              </a:rPr>
              <a:t>[Dziembowski-Pietrzak’07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]</a:t>
            </a:r>
            <a:r>
              <a:rPr lang="en-US" sz="1900" dirty="0" smtClean="0"/>
              <a:t>,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 [Dodis-Wichs’09]</a:t>
            </a:r>
            <a:r>
              <a:rPr lang="en-US" sz="1900" dirty="0" smtClean="0"/>
              <a:t>,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 [Li’12]</a:t>
            </a:r>
            <a:r>
              <a:rPr lang="en-US" sz="1900" dirty="0" smtClean="0"/>
              <a:t>.</a:t>
            </a:r>
            <a:endParaRPr lang="en-US" sz="1900" dirty="0">
              <a:latin typeface="+mj-lt"/>
            </a:endParaRP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176884" y="4429107"/>
            <a:ext cx="6267324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Local CB and the flip-flop primitive 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[</a:t>
            </a:r>
            <a:r>
              <a:rPr lang="en-US" sz="1800" b="1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’15a]</a:t>
            </a:r>
            <a:r>
              <a:rPr lang="en-US" sz="1900" dirty="0" smtClean="0"/>
              <a:t>.</a:t>
            </a:r>
            <a:endParaRPr lang="en-US" sz="1900" dirty="0">
              <a:latin typeface="+mj-lt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176884" y="4853150"/>
            <a:ext cx="5403228" cy="47732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*</a:t>
            </a:r>
            <a:r>
              <a:rPr lang="en-US" sz="1900" dirty="0" smtClean="0">
                <a:latin typeface="+mj-lt"/>
              </a:rPr>
              <a:t> CB with advice 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[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Chattopadhyay-Goyal-Li’15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]</a:t>
            </a:r>
            <a:r>
              <a:rPr lang="en-US" sz="1900" dirty="0" smtClean="0"/>
              <a:t>, 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[</a:t>
            </a:r>
            <a:r>
              <a:rPr lang="en-US" sz="1800" b="1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’15b]</a:t>
            </a:r>
            <a:r>
              <a:rPr lang="en-US" sz="1900" dirty="0" smtClean="0"/>
              <a:t>.</a:t>
            </a:r>
            <a:endParaRPr lang="en-US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673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30" grpId="0"/>
      <p:bldP spid="35" grpId="0"/>
      <p:bldP spid="36" grpId="0"/>
      <p:bldP spid="37" grpId="0" animBg="1"/>
      <p:bldP spid="38" grpId="0"/>
      <p:bldP spid="40" grpId="0"/>
      <p:bldP spid="41" grpId="0"/>
      <p:bldP spid="42" grpId="0"/>
      <p:bldP spid="47" grpId="0"/>
      <p:bldP spid="48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V="1">
            <a:off x="755576" y="3679107"/>
            <a:ext cx="7632848" cy="1159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Correlation Breakers with Advice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/>
              <p:cNvSpPr txBox="1">
                <a:spLocks/>
              </p:cNvSpPr>
              <p:nvPr/>
            </p:nvSpPr>
            <p:spPr>
              <a:xfrm>
                <a:off x="1883352" y="2656575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1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352" y="2656575"/>
                <a:ext cx="456400" cy="5857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1835696" y="4303068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303068"/>
                <a:ext cx="456400" cy="5857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2339752" y="2728583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339752" y="4352180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857276" y="3089938"/>
            <a:ext cx="173334" cy="1179871"/>
          </a:xfrm>
          <a:custGeom>
            <a:avLst/>
            <a:gdLst>
              <a:gd name="connsiteX0" fmla="*/ 128263 w 173334"/>
              <a:gd name="connsiteY0" fmla="*/ 0 h 1179871"/>
              <a:gd name="connsiteX1" fmla="*/ 443 w 173334"/>
              <a:gd name="connsiteY1" fmla="*/ 353961 h 1179871"/>
              <a:gd name="connsiteX2" fmla="*/ 167592 w 173334"/>
              <a:gd name="connsiteY2" fmla="*/ 835742 h 1179871"/>
              <a:gd name="connsiteX3" fmla="*/ 118430 w 173334"/>
              <a:gd name="connsiteY3" fmla="*/ 1179871 h 117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34" h="1179871">
                <a:moveTo>
                  <a:pt x="128263" y="0"/>
                </a:moveTo>
                <a:cubicBezTo>
                  <a:pt x="61075" y="107335"/>
                  <a:pt x="-6112" y="214671"/>
                  <a:pt x="443" y="353961"/>
                </a:cubicBezTo>
                <a:cubicBezTo>
                  <a:pt x="6998" y="493251"/>
                  <a:pt x="147928" y="698090"/>
                  <a:pt x="167592" y="835742"/>
                </a:cubicBezTo>
                <a:cubicBezTo>
                  <a:pt x="187256" y="973394"/>
                  <a:pt x="152843" y="1076632"/>
                  <a:pt x="118430" y="1179871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Manual Operation 5"/>
          <p:cNvSpPr/>
          <p:nvPr/>
        </p:nvSpPr>
        <p:spPr>
          <a:xfrm rot="16200000">
            <a:off x="4284398" y="2537930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821354" y="2755622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Manual Operation 28"/>
          <p:cNvSpPr/>
          <p:nvPr/>
        </p:nvSpPr>
        <p:spPr>
          <a:xfrm rot="16200000">
            <a:off x="4284398" y="4175559"/>
            <a:ext cx="970740" cy="723416"/>
          </a:xfrm>
          <a:prstGeom prst="flowChartManualOperation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3821354" y="4393251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>
            <a:off x="5292080" y="2752192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5292080" y="4389821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940152" y="2739414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5940152" y="4363011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6457676" y="3100769"/>
            <a:ext cx="173334" cy="1179871"/>
          </a:xfrm>
          <a:custGeom>
            <a:avLst/>
            <a:gdLst>
              <a:gd name="connsiteX0" fmla="*/ 128263 w 173334"/>
              <a:gd name="connsiteY0" fmla="*/ 0 h 1179871"/>
              <a:gd name="connsiteX1" fmla="*/ 443 w 173334"/>
              <a:gd name="connsiteY1" fmla="*/ 353961 h 1179871"/>
              <a:gd name="connsiteX2" fmla="*/ 167592 w 173334"/>
              <a:gd name="connsiteY2" fmla="*/ 835742 h 1179871"/>
              <a:gd name="connsiteX3" fmla="*/ 118430 w 173334"/>
              <a:gd name="connsiteY3" fmla="*/ 1179871 h 1179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34" h="1179871">
                <a:moveTo>
                  <a:pt x="128263" y="0"/>
                </a:moveTo>
                <a:cubicBezTo>
                  <a:pt x="61075" y="107335"/>
                  <a:pt x="-6112" y="214671"/>
                  <a:pt x="443" y="353961"/>
                </a:cubicBezTo>
                <a:cubicBezTo>
                  <a:pt x="6998" y="493251"/>
                  <a:pt x="147928" y="698090"/>
                  <a:pt x="167592" y="835742"/>
                </a:cubicBezTo>
                <a:cubicBezTo>
                  <a:pt x="187256" y="973394"/>
                  <a:pt x="152843" y="1076632"/>
                  <a:pt x="118430" y="1179871"/>
                </a:cubicBez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14059">
            <a:off x="6321023" y="3493874"/>
            <a:ext cx="449438" cy="45183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ontent Placeholder 2"/>
              <p:cNvSpPr txBox="1">
                <a:spLocks/>
              </p:cNvSpPr>
              <p:nvPr/>
            </p:nvSpPr>
            <p:spPr>
              <a:xfrm>
                <a:off x="1013553" y="4303067"/>
                <a:ext cx="940118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3553" y="4303067"/>
                <a:ext cx="940118" cy="58575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4132434" y="1556792"/>
            <a:ext cx="1311897" cy="324123"/>
            <a:chOff x="7732475" y="6165304"/>
            <a:chExt cx="1311897" cy="324123"/>
          </a:xfrm>
        </p:grpSpPr>
        <p:sp>
          <p:nvSpPr>
            <p:cNvPr id="26" name="Rounded Rectangle 25"/>
            <p:cNvSpPr/>
            <p:nvPr/>
          </p:nvSpPr>
          <p:spPr>
            <a:xfrm>
              <a:off x="7732475" y="6165304"/>
              <a:ext cx="1311897" cy="32412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7783581" y="6233114"/>
              <a:ext cx="253931" cy="235538"/>
            </a:xfrm>
            <a:custGeom>
              <a:avLst/>
              <a:gdLst>
                <a:gd name="connsiteX0" fmla="*/ 248 w 378240"/>
                <a:gd name="connsiteY0" fmla="*/ 263493 h 305143"/>
                <a:gd name="connsiteX1" fmla="*/ 218909 w 378240"/>
                <a:gd name="connsiteY1" fmla="*/ 106 h 305143"/>
                <a:gd name="connsiteX2" fmla="*/ 377935 w 378240"/>
                <a:gd name="connsiteY2" fmla="*/ 298280 h 305143"/>
                <a:gd name="connsiteX3" fmla="*/ 179152 w 378240"/>
                <a:gd name="connsiteY3" fmla="*/ 213798 h 305143"/>
                <a:gd name="connsiteX4" fmla="*/ 248 w 378240"/>
                <a:gd name="connsiteY4" fmla="*/ 263493 h 305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240" h="305143">
                  <a:moveTo>
                    <a:pt x="248" y="263493"/>
                  </a:moveTo>
                  <a:cubicBezTo>
                    <a:pt x="6874" y="227878"/>
                    <a:pt x="155961" y="-5692"/>
                    <a:pt x="218909" y="106"/>
                  </a:cubicBezTo>
                  <a:cubicBezTo>
                    <a:pt x="281857" y="5904"/>
                    <a:pt x="384561" y="262665"/>
                    <a:pt x="377935" y="298280"/>
                  </a:cubicBezTo>
                  <a:cubicBezTo>
                    <a:pt x="371309" y="333895"/>
                    <a:pt x="237130" y="219596"/>
                    <a:pt x="179152" y="213798"/>
                  </a:cubicBezTo>
                  <a:cubicBezTo>
                    <a:pt x="121174" y="208000"/>
                    <a:pt x="-6378" y="299108"/>
                    <a:pt x="248" y="26349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63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279374" y="6213000"/>
              <a:ext cx="380605" cy="185579"/>
            </a:xfrm>
            <a:custGeom>
              <a:avLst/>
              <a:gdLst>
                <a:gd name="connsiteX0" fmla="*/ 3682 w 511174"/>
                <a:gd name="connsiteY0" fmla="*/ 154132 h 303225"/>
                <a:gd name="connsiteX1" fmla="*/ 366461 w 511174"/>
                <a:gd name="connsiteY1" fmla="*/ 75 h 303225"/>
                <a:gd name="connsiteX2" fmla="*/ 505608 w 511174"/>
                <a:gd name="connsiteY2" fmla="*/ 174010 h 303225"/>
                <a:gd name="connsiteX3" fmla="*/ 197495 w 511174"/>
                <a:gd name="connsiteY3" fmla="*/ 303219 h 303225"/>
                <a:gd name="connsiteX4" fmla="*/ 3682 w 511174"/>
                <a:gd name="connsiteY4" fmla="*/ 154132 h 30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174" h="303225">
                  <a:moveTo>
                    <a:pt x="3682" y="154132"/>
                  </a:moveTo>
                  <a:cubicBezTo>
                    <a:pt x="31843" y="103608"/>
                    <a:pt x="282807" y="-3238"/>
                    <a:pt x="366461" y="75"/>
                  </a:cubicBezTo>
                  <a:cubicBezTo>
                    <a:pt x="450115" y="3388"/>
                    <a:pt x="533769" y="123486"/>
                    <a:pt x="505608" y="174010"/>
                  </a:cubicBezTo>
                  <a:cubicBezTo>
                    <a:pt x="477447" y="224534"/>
                    <a:pt x="279493" y="304047"/>
                    <a:pt x="197495" y="303219"/>
                  </a:cubicBezTo>
                  <a:cubicBezTo>
                    <a:pt x="115497" y="302391"/>
                    <a:pt x="-24479" y="204656"/>
                    <a:pt x="3682" y="15413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31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ight Arrow 29"/>
          <p:cNvSpPr/>
          <p:nvPr/>
        </p:nvSpPr>
        <p:spPr>
          <a:xfrm rot="5400000">
            <a:off x="4553743" y="2095830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/>
              <p:cNvSpPr txBox="1">
                <a:spLocks/>
              </p:cNvSpPr>
              <p:nvPr/>
            </p:nvSpPr>
            <p:spPr>
              <a:xfrm>
                <a:off x="3665245" y="1520701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3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245" y="1520701"/>
                <a:ext cx="456400" cy="5857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ounded Rectangle 35"/>
          <p:cNvSpPr/>
          <p:nvPr/>
        </p:nvSpPr>
        <p:spPr>
          <a:xfrm>
            <a:off x="4132434" y="1575082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16200000">
            <a:off x="4537262" y="5138308"/>
            <a:ext cx="432048" cy="233953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104877" y="5553149"/>
            <a:ext cx="1296144" cy="28803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Content Placeholder 2"/>
              <p:cNvSpPr txBox="1">
                <a:spLocks/>
              </p:cNvSpPr>
              <p:nvPr/>
            </p:nvSpPr>
            <p:spPr>
              <a:xfrm>
                <a:off x="3655414" y="5507403"/>
                <a:ext cx="456400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4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414" y="5507403"/>
                <a:ext cx="456400" cy="58575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ounded Rectangle 40"/>
          <p:cNvSpPr/>
          <p:nvPr/>
        </p:nvSpPr>
        <p:spPr>
          <a:xfrm>
            <a:off x="4100624" y="5556330"/>
            <a:ext cx="1296144" cy="2880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Content Placeholder 2"/>
              <p:cNvSpPr txBox="1">
                <a:spLocks/>
              </p:cNvSpPr>
              <p:nvPr/>
            </p:nvSpPr>
            <p:spPr>
              <a:xfrm>
                <a:off x="2876940" y="5510584"/>
                <a:ext cx="1250285" cy="585755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1800" b="0" i="0" dirty="0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1800" b="0" dirty="0" smtClean="0">
                  <a:latin typeface="+mj-lt"/>
                </a:endParaRPr>
              </a:p>
            </p:txBody>
          </p:sp>
        </mc:Choice>
        <mc:Fallback xmlns="">
          <p:sp>
            <p:nvSpPr>
              <p:cNvPr id="4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6940" y="5510584"/>
                <a:ext cx="1250285" cy="58575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7" name="Picture 4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9425" y="2738056"/>
            <a:ext cx="908163" cy="90399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8" name="Cloud Callout 47"/>
              <p:cNvSpPr/>
              <p:nvPr/>
            </p:nvSpPr>
            <p:spPr>
              <a:xfrm>
                <a:off x="1117876" y="1166029"/>
                <a:ext cx="2016224" cy="810317"/>
              </a:xfrm>
              <a:prstGeom prst="cloudCallout">
                <a:avLst>
                  <a:gd name="adj1" fmla="val -42134"/>
                  <a:gd name="adj2" fmla="val 121412"/>
                </a:avLst>
              </a:prstGeom>
              <a:solidFill>
                <a:schemeClr val="accent3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∈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" name="Cloud Callout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76" y="1166029"/>
                <a:ext cx="2016224" cy="810317"/>
              </a:xfrm>
              <a:prstGeom prst="cloudCallout">
                <a:avLst>
                  <a:gd name="adj1" fmla="val -42134"/>
                  <a:gd name="adj2" fmla="val 121412"/>
                </a:avLst>
              </a:prstGeom>
              <a:blipFill>
                <a:blip r:embed="rId11"/>
                <a:stretch>
                  <a:fillRect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ight Arrow 48"/>
          <p:cNvSpPr/>
          <p:nvPr/>
        </p:nvSpPr>
        <p:spPr>
          <a:xfrm rot="1382912">
            <a:off x="3821354" y="2365807"/>
            <a:ext cx="432048" cy="181066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Content Placeholder 2"/>
              <p:cNvSpPr txBox="1">
                <a:spLocks/>
              </p:cNvSpPr>
              <p:nvPr/>
            </p:nvSpPr>
            <p:spPr>
              <a:xfrm>
                <a:off x="3405923" y="2116088"/>
                <a:ext cx="518643" cy="39165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5923" y="2116088"/>
                <a:ext cx="518643" cy="39165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ight Arrow 51"/>
          <p:cNvSpPr/>
          <p:nvPr/>
        </p:nvSpPr>
        <p:spPr>
          <a:xfrm rot="20623693">
            <a:off x="3824771" y="4827744"/>
            <a:ext cx="432048" cy="181066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Content Placeholder 2"/>
              <p:cNvSpPr txBox="1">
                <a:spLocks/>
              </p:cNvSpPr>
              <p:nvPr/>
            </p:nvSpPr>
            <p:spPr>
              <a:xfrm>
                <a:off x="3450182" y="4793681"/>
                <a:ext cx="518643" cy="39165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1800" dirty="0" smtClean="0">
                    <a:latin typeface="+mj-lt"/>
                  </a:rPr>
                  <a:t>’</a:t>
                </a:r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5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182" y="4793681"/>
                <a:ext cx="518643" cy="391650"/>
              </a:xfrm>
              <a:prstGeom prst="rect">
                <a:avLst/>
              </a:prstGeom>
              <a:blipFill>
                <a:blip r:embed="rId13"/>
                <a:stretch>
                  <a:fillRect t="-7692"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543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/>
      <p:bldP spid="36" grpId="0" animBg="1"/>
      <p:bldP spid="36" grpId="1" animBg="1"/>
      <p:bldP spid="37" grpId="0" animBg="1"/>
      <p:bldP spid="38" grpId="0" animBg="1"/>
      <p:bldP spid="38" grpId="1" animBg="1"/>
      <p:bldP spid="40" grpId="0"/>
      <p:bldP spid="40" grpId="1"/>
      <p:bldP spid="41" grpId="0" animBg="1"/>
      <p:bldP spid="42" grpId="0"/>
      <p:bldP spid="48" grpId="0" animBg="1"/>
      <p:bldP spid="49" grpId="0" animBg="1"/>
      <p:bldP spid="50" grpId="0"/>
      <p:bldP spid="52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</a:rPr>
              <a:t>Correlation Breakers with Advice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582" y="4064198"/>
            <a:ext cx="3844906" cy="2605162"/>
          </a:xfrm>
          <a:prstGeom prst="rect">
            <a:avLst/>
          </a:prstGeom>
        </p:spPr>
      </p:pic>
      <p:sp>
        <p:nvSpPr>
          <p:cNvPr id="28" name="מלבן מעוגל 17"/>
          <p:cNvSpPr/>
          <p:nvPr/>
        </p:nvSpPr>
        <p:spPr>
          <a:xfrm>
            <a:off x="221218" y="1039862"/>
            <a:ext cx="8652362" cy="123701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179512" y="836712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Correlation breakers with advice</a:t>
            </a:r>
            <a:endParaRPr lang="en-US" sz="1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/>
              <p:cNvSpPr txBox="1">
                <a:spLocks/>
              </p:cNvSpPr>
              <p:nvPr/>
            </p:nvSpPr>
            <p:spPr>
              <a:xfrm>
                <a:off x="276994" y="1677960"/>
                <a:ext cx="8124446" cy="536098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   ∀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≠</m:t>
                      </m:r>
                      <m:sSup>
                        <m:sSup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  </m:t>
                      </m:r>
                      <m:d>
                        <m:d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  <m:d>
                            <m:dPr>
                              <m:ctrlP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𝐶𝐵</m:t>
                          </m:r>
                          <m:d>
                            <m:dPr>
                              <m:ctrlPr>
                                <a:rPr lang="en-US" sz="18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</m:d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p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e>
                          </m:d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~</m:t>
                          </m:r>
                        </m:e>
                        <m:sub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𝜖</m:t>
                          </m:r>
                        </m:sub>
                      </m:sSub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1800" i="1" dirty="0">
                          <a:latin typeface="Cambria Math" panose="02040503050406030204" pitchFamily="18" charset="0"/>
                        </a:rPr>
                        <m:t>𝐶𝐵</m:t>
                      </m:r>
                      <m:d>
                        <m:dPr>
                          <m:ctrlPr>
                            <a:rPr lang="en-US" sz="18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dirty="0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3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994" y="1677960"/>
                <a:ext cx="8124446" cy="5360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ontent Placeholder 2"/>
              <p:cNvSpPr txBox="1">
                <a:spLocks/>
              </p:cNvSpPr>
              <p:nvPr/>
            </p:nvSpPr>
            <p:spPr>
              <a:xfrm>
                <a:off x="273920" y="1268544"/>
                <a:ext cx="6824529" cy="5042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 xmlns:m="http://schemas.openxmlformats.org/officeDocument/2006/math">
                    <m:r>
                      <a:rPr lang="en-US" sz="19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1900" b="0" i="1" dirty="0" smtClean="0">
                        <a:latin typeface="Cambria Math" panose="02040503050406030204" pitchFamily="18" charset="0"/>
                      </a:rPr>
                      <m:t>~</m:t>
                    </m:r>
                    <m:sSub>
                      <m:sSubPr>
                        <m:ctrlPr>
                          <a:rPr lang="en-US" sz="19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900" b="0" i="1" dirty="0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1900" b="0" i="1" dirty="0" smtClean="0"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</m:oMath>
                </a14:m>
                <a:r>
                  <a:rPr lang="en-US" sz="1900" dirty="0" smtClean="0">
                    <a:latin typeface="+mj-lt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1900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1900" dirty="0" smtClean="0">
                    <a:latin typeface="+mj-lt"/>
                  </a:rPr>
                  <a:t> is an </a:t>
                </a:r>
                <a14:m>
                  <m:oMath xmlns:m="http://schemas.openxmlformats.org/officeDocument/2006/math">
                    <m:r>
                      <a:rPr lang="en-US" sz="1900" b="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900" dirty="0" smtClean="0">
                    <a:latin typeface="+mj-lt"/>
                  </a:rPr>
                  <a:t>-bit </a:t>
                </a:r>
                <a14:m>
                  <m:oMath xmlns:m="http://schemas.openxmlformats.org/officeDocument/2006/math"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900" dirty="0" smtClean="0">
                    <a:latin typeface="+mj-lt"/>
                  </a:rPr>
                  <a:t>-source independent of </a:t>
                </a:r>
                <a14:m>
                  <m:oMath xmlns:m="http://schemas.openxmlformats.org/officeDocument/2006/math">
                    <m:r>
                      <a:rPr lang="en-US" sz="19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1900" dirty="0" smtClean="0">
                    <a:latin typeface="+mj-lt"/>
                  </a:rPr>
                  <a:t>.</a:t>
                </a:r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3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20" y="1268544"/>
                <a:ext cx="6824529" cy="504272"/>
              </a:xfrm>
              <a:prstGeom prst="rect">
                <a:avLst/>
              </a:prstGeom>
              <a:blipFill>
                <a:blip r:embed="rId5"/>
                <a:stretch>
                  <a:fillRect t="-6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179512" y="2516746"/>
            <a:ext cx="4536504" cy="1007913"/>
            <a:chOff x="179512" y="2516746"/>
            <a:chExt cx="4536504" cy="1007913"/>
          </a:xfrm>
        </p:grpSpPr>
        <p:sp>
          <p:nvSpPr>
            <p:cNvPr id="37" name="מלבן מעוגל 17"/>
            <p:cNvSpPr/>
            <p:nvPr/>
          </p:nvSpPr>
          <p:spPr>
            <a:xfrm>
              <a:off x="221218" y="2719896"/>
              <a:ext cx="4494798" cy="80476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tx1">
                      <a:lumMod val="50000"/>
                      <a:lumOff val="50000"/>
                    </a:schemeClr>
                  </a:gs>
                  <a:gs pos="83000">
                    <a:schemeClr val="tx1">
                      <a:lumMod val="50000"/>
                      <a:lumOff val="50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latin typeface="+mj-lt"/>
              </a:endParaRPr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179512" y="2516746"/>
              <a:ext cx="3853743" cy="288231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 rtl="0">
                <a:buNone/>
              </a:pPr>
              <a:r>
                <a:rPr lang="en-US" sz="2000" b="1" dirty="0" smtClean="0">
                  <a:solidFill>
                    <a:srgbClr val="7030A0"/>
                  </a:solidFill>
                  <a:latin typeface="+mj-lt"/>
                </a:rPr>
                <a:t>Fact</a:t>
              </a:r>
              <a:endParaRPr lang="en-US" sz="1800" dirty="0">
                <a:solidFill>
                  <a:srgbClr val="7030A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Content Placeholder 2"/>
                <p:cNvSpPr txBox="1">
                  <a:spLocks/>
                </p:cNvSpPr>
                <p:nvPr/>
              </p:nvSpPr>
              <p:spPr>
                <a:xfrm>
                  <a:off x="273920" y="2948578"/>
                  <a:ext cx="4298080" cy="504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1">
                  <a:noAutofit/>
                </a:bodyPr>
                <a:lstStyle>
                  <a:lvl1pPr marL="342900" indent="-3429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just" rtl="0">
                    <a:buNone/>
                  </a:pPr>
                  <a:r>
                    <a:rPr lang="en-US" sz="1900" dirty="0" smtClean="0">
                      <a:latin typeface="+mj-lt"/>
                    </a:rPr>
                    <a:t>There exists CBA with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9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𝑎𝑛</m:t>
                                  </m:r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a14:m>
                  <a:endParaRPr lang="en-US" sz="1900" dirty="0"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42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920" y="2948578"/>
                  <a:ext cx="4298080" cy="504272"/>
                </a:xfrm>
                <a:prstGeom prst="rect">
                  <a:avLst/>
                </a:prstGeom>
                <a:blipFill>
                  <a:blip r:embed="rId6"/>
                  <a:stretch>
                    <a:fillRect l="-1418" t="-609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/>
          <p:cNvGrpSpPr/>
          <p:nvPr/>
        </p:nvGrpSpPr>
        <p:grpSpPr>
          <a:xfrm>
            <a:off x="179512" y="3861048"/>
            <a:ext cx="4536504" cy="936104"/>
            <a:chOff x="179512" y="3861048"/>
            <a:chExt cx="4536504" cy="991169"/>
          </a:xfrm>
        </p:grpSpPr>
        <p:sp>
          <p:nvSpPr>
            <p:cNvPr id="47" name="מלבן מעוגל 17"/>
            <p:cNvSpPr/>
            <p:nvPr/>
          </p:nvSpPr>
          <p:spPr>
            <a:xfrm>
              <a:off x="221218" y="4064198"/>
              <a:ext cx="4494798" cy="788019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tx1">
                      <a:lumMod val="50000"/>
                      <a:lumOff val="50000"/>
                    </a:schemeClr>
                  </a:gs>
                  <a:gs pos="83000">
                    <a:schemeClr val="tx1">
                      <a:lumMod val="50000"/>
                      <a:lumOff val="50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latin typeface="+mj-lt"/>
              </a:endParaRPr>
            </a:p>
          </p:txBody>
        </p:sp>
        <p:sp>
          <p:nvSpPr>
            <p:cNvPr id="49" name="Content Placeholder 2"/>
            <p:cNvSpPr txBox="1">
              <a:spLocks/>
            </p:cNvSpPr>
            <p:nvPr/>
          </p:nvSpPr>
          <p:spPr>
            <a:xfrm>
              <a:off x="179512" y="3861048"/>
              <a:ext cx="4248472" cy="287617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 rtl="0">
                <a:buNone/>
              </a:pPr>
              <a:r>
                <a:rPr lang="en-US" sz="2000" b="1" dirty="0" smtClean="0">
                  <a:solidFill>
                    <a:srgbClr val="7030A0"/>
                  </a:solidFill>
                  <a:latin typeface="+mj-lt"/>
                </a:rPr>
                <a:t>Prior work </a:t>
              </a:r>
              <a:r>
                <a:rPr lang="en-US" sz="1800" dirty="0">
                  <a:solidFill>
                    <a:srgbClr val="F79646">
                      <a:lumMod val="75000"/>
                    </a:srgbClr>
                  </a:solidFill>
                </a:rPr>
                <a:t>[Chattopadhyay-Goyal-Li’15]</a:t>
              </a:r>
              <a:endParaRPr lang="en-US" sz="1800" dirty="0">
                <a:solidFill>
                  <a:srgbClr val="7030A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Content Placeholder 2"/>
                <p:cNvSpPr txBox="1">
                  <a:spLocks/>
                </p:cNvSpPr>
                <p:nvPr/>
              </p:nvSpPr>
              <p:spPr>
                <a:xfrm>
                  <a:off x="273920" y="4292880"/>
                  <a:ext cx="4154064" cy="504272"/>
                </a:xfrm>
                <a:prstGeom prst="rect">
                  <a:avLst/>
                </a:prstGeom>
              </p:spPr>
              <p:txBody>
                <a:bodyPr vert="horz" lIns="91440" tIns="45720" rIns="91440" bIns="45720" rtlCol="1">
                  <a:noAutofit/>
                </a:bodyPr>
                <a:lstStyle>
                  <a:lvl1pPr marL="342900" indent="-3429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just" rtl="0">
                    <a:buNone/>
                  </a:pPr>
                  <a:r>
                    <a:rPr lang="en-US" sz="1900" dirty="0" smtClean="0">
                      <a:latin typeface="+mj-lt"/>
                    </a:rPr>
                    <a:t>Explicit CBA with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19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func>
                            <m:func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9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𝑎𝑛</m:t>
                                  </m:r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𝜖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a14:m>
                  <a:r>
                    <a:rPr lang="en-US" sz="1900" dirty="0" smtClean="0">
                      <a:latin typeface="+mj-lt"/>
                    </a:rPr>
                    <a:t>.</a:t>
                  </a:r>
                  <a:endParaRPr lang="en-US" sz="1900" dirty="0"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50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920" y="4292880"/>
                  <a:ext cx="4154064" cy="504272"/>
                </a:xfrm>
                <a:prstGeom prst="rect">
                  <a:avLst/>
                </a:prstGeom>
                <a:blipFill>
                  <a:blip r:embed="rId7"/>
                  <a:stretch>
                    <a:fillRect l="-1468" t="-6410" b="-25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Group 51"/>
          <p:cNvGrpSpPr/>
          <p:nvPr/>
        </p:nvGrpSpPr>
        <p:grpSpPr>
          <a:xfrm>
            <a:off x="1517830" y="2570470"/>
            <a:ext cx="5574450" cy="1434594"/>
            <a:chOff x="179512" y="3861048"/>
            <a:chExt cx="5574450" cy="1434594"/>
          </a:xfrm>
        </p:grpSpPr>
        <p:sp>
          <p:nvSpPr>
            <p:cNvPr id="53" name="מלבן מעוגל 17"/>
            <p:cNvSpPr/>
            <p:nvPr/>
          </p:nvSpPr>
          <p:spPr>
            <a:xfrm>
              <a:off x="221218" y="4064198"/>
              <a:ext cx="5532744" cy="8990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270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tx1">
                      <a:lumMod val="50000"/>
                      <a:lumOff val="50000"/>
                    </a:schemeClr>
                  </a:gs>
                  <a:gs pos="83000">
                    <a:schemeClr val="tx1">
                      <a:lumMod val="50000"/>
                      <a:lumOff val="50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latin typeface="+mj-lt"/>
              </a:endParaRPr>
            </a:p>
          </p:txBody>
        </p:sp>
        <p:sp>
          <p:nvSpPr>
            <p:cNvPr id="54" name="Content Placeholder 2"/>
            <p:cNvSpPr txBox="1">
              <a:spLocks/>
            </p:cNvSpPr>
            <p:nvPr/>
          </p:nvSpPr>
          <p:spPr>
            <a:xfrm>
              <a:off x="179512" y="3861048"/>
              <a:ext cx="3853743" cy="288231"/>
            </a:xfrm>
            <a:prstGeom prst="rect">
              <a:avLst/>
            </a:prstGeom>
          </p:spPr>
          <p:txBody>
            <a:bodyPr vert="horz" lIns="91440" tIns="45720" rIns="91440" bIns="45720" rtlCol="1">
              <a:noAutofit/>
            </a:bodyPr>
            <a:lstStyle>
              <a:lvl1pPr marL="342900" indent="-3429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 rtl="0">
                <a:buNone/>
              </a:pPr>
              <a:r>
                <a:rPr lang="en-US" sz="2000" b="1" dirty="0" smtClean="0">
                  <a:solidFill>
                    <a:srgbClr val="7030A0"/>
                  </a:solidFill>
                  <a:latin typeface="+mj-lt"/>
                </a:rPr>
                <a:t>Main result</a:t>
              </a:r>
              <a:endParaRPr lang="en-US" sz="1800" dirty="0">
                <a:solidFill>
                  <a:srgbClr val="7030A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Content Placeholder 2"/>
                <p:cNvSpPr txBox="1">
                  <a:spLocks/>
                </p:cNvSpPr>
                <p:nvPr/>
              </p:nvSpPr>
              <p:spPr>
                <a:xfrm>
                  <a:off x="273919" y="4292880"/>
                  <a:ext cx="5480043" cy="1002762"/>
                </a:xfrm>
                <a:prstGeom prst="rect">
                  <a:avLst/>
                </a:prstGeom>
              </p:spPr>
              <p:txBody>
                <a:bodyPr vert="horz" lIns="91440" tIns="45720" rIns="91440" bIns="45720" rtlCol="1">
                  <a:noAutofit/>
                </a:bodyPr>
                <a:lstStyle>
                  <a:lvl1pPr marL="342900" indent="-3429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r" defTabSz="914400" rtl="1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just" rtl="0">
                    <a:buNone/>
                  </a:pPr>
                  <a:r>
                    <a:rPr lang="en-US" sz="1900" dirty="0" smtClean="0">
                      <a:latin typeface="+mj-lt"/>
                    </a:rPr>
                    <a:t>Explicit CBA with </a:t>
                  </a:r>
                  <a14:m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19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9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900" b="0" i="1" smtClean="0">
                                      <a:latin typeface="Cambria Math" panose="02040503050406030204" pitchFamily="18" charset="0"/>
                                    </a:rPr>
                                    <m:t>𝑎𝑛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sz="19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19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9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p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d>
                                <m:dPr>
                                  <m:ctrlP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9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19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1900" i="1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</m:e>
                          </m:d>
                        </m:e>
                      </m:func>
                    </m:oMath>
                  </a14:m>
                  <a:r>
                    <a:rPr lang="en-US" sz="1900" dirty="0" smtClean="0">
                      <a:latin typeface="+mj-lt"/>
                    </a:rPr>
                    <a:t>.</a:t>
                  </a:r>
                  <a:endParaRPr lang="en-US" sz="1900" dirty="0"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55" name="Content Placeholder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919" y="4292880"/>
                  <a:ext cx="5480043" cy="1002762"/>
                </a:xfrm>
                <a:prstGeom prst="rect">
                  <a:avLst/>
                </a:prstGeom>
                <a:blipFill>
                  <a:blip r:embed="rId8"/>
                  <a:stretch>
                    <a:fillRect l="-1001" t="-61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56773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1.66667E-6 0.2171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85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022E-16 L 1.66667E-6 0.210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Our Contributions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sp>
        <p:nvSpPr>
          <p:cNvPr id="28" name="מלבן מעוגל 17"/>
          <p:cNvSpPr/>
          <p:nvPr/>
        </p:nvSpPr>
        <p:spPr>
          <a:xfrm>
            <a:off x="221218" y="1039862"/>
            <a:ext cx="6006966" cy="8290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179512" y="836712"/>
            <a:ext cx="3853743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Result 1 - CBA</a:t>
            </a:r>
            <a:endParaRPr lang="en-US" sz="1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Content Placeholder 2"/>
              <p:cNvSpPr txBox="1">
                <a:spLocks/>
              </p:cNvSpPr>
              <p:nvPr/>
            </p:nvSpPr>
            <p:spPr>
              <a:xfrm>
                <a:off x="273921" y="1268544"/>
                <a:ext cx="5378200" cy="5042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1900" dirty="0"/>
                  <a:t>Explicit CBA with </a:t>
                </a:r>
                <a14:m>
                  <m:oMath xmlns:m="http://schemas.openxmlformats.org/officeDocument/2006/math">
                    <m:r>
                      <a:rPr lang="en-US" sz="1900" i="1">
                        <a:latin typeface="Cambria Math" panose="02040503050406030204" pitchFamily="18" charset="0"/>
                      </a:rPr>
                      <m:t>ℓ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19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9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19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900" i="1">
                                    <a:latin typeface="Cambria Math" panose="02040503050406030204" pitchFamily="18" charset="0"/>
                                  </a:rPr>
                                  <m:t>𝑎𝑛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sz="1900" i="1"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sz="19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19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9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p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  <m:d>
                              <m:dPr>
                                <m:ctrlPr>
                                  <a:rPr lang="en-US" sz="19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9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sup>
                        </m:sSup>
                      </m:fName>
                      <m:e>
                        <m:d>
                          <m:dPr>
                            <m:ctrlPr>
                              <a:rPr lang="en-US" sz="19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1900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1900" dirty="0"/>
                  <a:t>.</a:t>
                </a:r>
              </a:p>
            </p:txBody>
          </p:sp>
        </mc:Choice>
        <mc:Fallback xmlns="">
          <p:sp>
            <p:nvSpPr>
              <p:cNvPr id="3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21" y="1268544"/>
                <a:ext cx="5378200" cy="504272"/>
              </a:xfrm>
              <a:prstGeom prst="rect">
                <a:avLst/>
              </a:prstGeom>
              <a:blipFill>
                <a:blip r:embed="rId3"/>
                <a:stretch>
                  <a:fillRect l="-1134" t="-1205" b="-1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מלבן מעוגל 17"/>
          <p:cNvSpPr/>
          <p:nvPr/>
        </p:nvSpPr>
        <p:spPr>
          <a:xfrm>
            <a:off x="221218" y="2455973"/>
            <a:ext cx="6006966" cy="8290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79512" y="2252823"/>
            <a:ext cx="4392488" cy="288231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Result 2 – Multi-source extractors</a:t>
            </a:r>
            <a:endParaRPr lang="en-US" sz="1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/>
              <p:cNvSpPr txBox="1">
                <a:spLocks/>
              </p:cNvSpPr>
              <p:nvPr/>
            </p:nvSpPr>
            <p:spPr>
              <a:xfrm>
                <a:off x="273920" y="2684655"/>
                <a:ext cx="5882255" cy="5042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1900" dirty="0" smtClean="0"/>
                  <a:t>Explicit 5</a:t>
                </a:r>
                <a:r>
                  <a:rPr lang="en-US" sz="1900" dirty="0"/>
                  <a:t>-</a:t>
                </a:r>
                <a:r>
                  <a:rPr lang="en-US" sz="1900" dirty="0" smtClean="0"/>
                  <a:t>source extractor for min-entropy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9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9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19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19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19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e>
                        </m:d>
                      </m:e>
                      <m:sup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d>
                          <m:d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1900" dirty="0" smtClean="0"/>
                  <a:t>.</a:t>
                </a:r>
                <a:endParaRPr lang="en-US" sz="1900" dirty="0"/>
              </a:p>
            </p:txBody>
          </p:sp>
        </mc:Choice>
        <mc:Fallback xmlns="">
          <p:sp>
            <p:nvSpPr>
              <p:cNvPr id="2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20" y="2684655"/>
                <a:ext cx="5882255" cy="504272"/>
              </a:xfrm>
              <a:prstGeom prst="rect">
                <a:avLst/>
              </a:prstGeom>
              <a:blipFill>
                <a:blip r:embed="rId4"/>
                <a:stretch>
                  <a:fillRect l="-1036" t="-1205" b="-1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מלבן מעוגל 17"/>
          <p:cNvSpPr/>
          <p:nvPr/>
        </p:nvSpPr>
        <p:spPr>
          <a:xfrm>
            <a:off x="221218" y="3872084"/>
            <a:ext cx="8239214" cy="8290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179511" y="3668934"/>
            <a:ext cx="5472609" cy="33577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Corollary 1 – Non-malleable extractors</a:t>
            </a:r>
            <a:endParaRPr lang="en-US" sz="18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ontent Placeholder 2"/>
              <p:cNvSpPr txBox="1">
                <a:spLocks/>
              </p:cNvSpPr>
              <p:nvPr/>
            </p:nvSpPr>
            <p:spPr>
              <a:xfrm>
                <a:off x="273920" y="4100766"/>
                <a:ext cx="8186512" cy="504272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:r>
                  <a:rPr lang="en-US" sz="1900" dirty="0" smtClean="0"/>
                  <a:t>Explicit non-malleable extractors with seed length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900" b="0" i="0" smtClean="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en-US" sz="19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9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9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9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19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1900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19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9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1900" b="0" i="1" smtClean="0"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sz="1900" b="0" i="1" smtClean="0">
                                        <a:latin typeface="Cambria Math" panose="02040503050406030204" pitchFamily="18" charset="0"/>
                                      </a:rPr>
                                      <m:t>𝜖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  <m:sup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9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d>
                          <m:dPr>
                            <m:ctrlP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9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1900" dirty="0" smtClean="0"/>
                  <a:t>.</a:t>
                </a:r>
                <a:endParaRPr lang="en-US" sz="1900" dirty="0"/>
              </a:p>
            </p:txBody>
          </p:sp>
        </mc:Choice>
        <mc:Fallback xmlns="">
          <p:sp>
            <p:nvSpPr>
              <p:cNvPr id="2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20" y="4100766"/>
                <a:ext cx="8186512" cy="504272"/>
              </a:xfrm>
              <a:prstGeom prst="rect">
                <a:avLst/>
              </a:prstGeom>
              <a:blipFill>
                <a:blip r:embed="rId5"/>
                <a:stretch>
                  <a:fillRect l="-745" t="-1220" b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/>
          <p:cNvSpPr/>
          <p:nvPr/>
        </p:nvSpPr>
        <p:spPr>
          <a:xfrm>
            <a:off x="6300192" y="1465445"/>
            <a:ext cx="848744" cy="2261419"/>
          </a:xfrm>
          <a:custGeom>
            <a:avLst/>
            <a:gdLst>
              <a:gd name="connsiteX0" fmla="*/ 0 w 848744"/>
              <a:gd name="connsiteY0" fmla="*/ 0 h 2261419"/>
              <a:gd name="connsiteX1" fmla="*/ 816077 w 848744"/>
              <a:gd name="connsiteY1" fmla="*/ 619432 h 2261419"/>
              <a:gd name="connsiteX2" fmla="*/ 609600 w 848744"/>
              <a:gd name="connsiteY2" fmla="*/ 2261419 h 2261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48744" h="2261419">
                <a:moveTo>
                  <a:pt x="0" y="0"/>
                </a:moveTo>
                <a:cubicBezTo>
                  <a:pt x="357238" y="121264"/>
                  <a:pt x="714477" y="242529"/>
                  <a:pt x="816077" y="619432"/>
                </a:cubicBezTo>
                <a:cubicBezTo>
                  <a:pt x="917677" y="996335"/>
                  <a:pt x="763638" y="1628877"/>
                  <a:pt x="609600" y="2261419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מלבן מעוגל 17"/>
          <p:cNvSpPr/>
          <p:nvPr/>
        </p:nvSpPr>
        <p:spPr>
          <a:xfrm>
            <a:off x="221218" y="5264285"/>
            <a:ext cx="8239214" cy="82901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tx1">
                    <a:lumMod val="50000"/>
                    <a:lumOff val="50000"/>
                  </a:schemeClr>
                </a:gs>
                <a:gs pos="83000">
                  <a:schemeClr val="tx1">
                    <a:lumMod val="50000"/>
                    <a:lumOff val="50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79511" y="5061135"/>
            <a:ext cx="5472609" cy="33577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Corollary 2 – Privacy amplification protocols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273920" y="5492967"/>
            <a:ext cx="7970488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/>
              <a:t>Near-optimal privacy amplification protocols against active adversaries.</a:t>
            </a:r>
            <a:endParaRPr lang="en-US" sz="1900" dirty="0"/>
          </a:p>
        </p:txBody>
      </p:sp>
      <p:sp>
        <p:nvSpPr>
          <p:cNvPr id="4" name="Freeform 3"/>
          <p:cNvSpPr/>
          <p:nvPr/>
        </p:nvSpPr>
        <p:spPr>
          <a:xfrm>
            <a:off x="8534400" y="4444181"/>
            <a:ext cx="363898" cy="1061884"/>
          </a:xfrm>
          <a:custGeom>
            <a:avLst/>
            <a:gdLst>
              <a:gd name="connsiteX0" fmla="*/ 0 w 363898"/>
              <a:gd name="connsiteY0" fmla="*/ 0 h 1061884"/>
              <a:gd name="connsiteX1" fmla="*/ 363794 w 363898"/>
              <a:gd name="connsiteY1" fmla="*/ 737419 h 1061884"/>
              <a:gd name="connsiteX2" fmla="*/ 29497 w 363898"/>
              <a:gd name="connsiteY2" fmla="*/ 1061884 h 106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3898" h="1061884">
                <a:moveTo>
                  <a:pt x="0" y="0"/>
                </a:moveTo>
                <a:cubicBezTo>
                  <a:pt x="179439" y="280219"/>
                  <a:pt x="358878" y="560438"/>
                  <a:pt x="363794" y="737419"/>
                </a:cubicBezTo>
                <a:cubicBezTo>
                  <a:pt x="368710" y="914400"/>
                  <a:pt x="199103" y="988142"/>
                  <a:pt x="29497" y="1061884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7020272" y="4813992"/>
            <a:ext cx="1800200" cy="32226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[Dodis-Wichs’09]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114842" y="2636912"/>
            <a:ext cx="2065670" cy="100811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800" dirty="0">
                <a:solidFill>
                  <a:srgbClr val="F79646">
                    <a:lumMod val="75000"/>
                  </a:srgbClr>
                </a:solidFill>
              </a:rPr>
              <a:t>[Chattopadhyay-Goyal-Li’15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]</a:t>
            </a:r>
            <a:r>
              <a:rPr lang="en-US" sz="1800" dirty="0" smtClean="0"/>
              <a:t>,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 [</a:t>
            </a:r>
            <a:r>
              <a:rPr lang="en-US" sz="1800" b="1" dirty="0" smtClean="0">
                <a:solidFill>
                  <a:srgbClr val="0000FF"/>
                </a:solidFill>
              </a:rPr>
              <a:t>C</a:t>
            </a:r>
            <a:r>
              <a:rPr lang="en-US" sz="1800" dirty="0" smtClean="0">
                <a:solidFill>
                  <a:srgbClr val="F79646">
                    <a:lumMod val="75000"/>
                  </a:srgbClr>
                </a:solidFill>
              </a:rPr>
              <a:t>’15]</a:t>
            </a:r>
            <a:endParaRPr lang="en-US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40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/>
      <p:bldP spid="26" grpId="0" animBg="1"/>
      <p:bldP spid="27" grpId="0"/>
      <p:bldP spid="29" grpId="0"/>
      <p:bldP spid="3" grpId="0" animBg="1"/>
      <p:bldP spid="31" grpId="0" animBg="1"/>
      <p:bldP spid="34" grpId="0"/>
      <p:bldP spid="39" grpId="0"/>
      <p:bldP spid="4" grpId="0" animBg="1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396552" y="2463030"/>
            <a:ext cx="10009112" cy="147002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65000"/>
                <a:lumOff val="35000"/>
                <a:alpha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Comic Sans MS" panose="030F0702030302020204" pitchFamily="66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5496" y="2463030"/>
            <a:ext cx="9073008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sz="3400" b="1" dirty="0" smtClean="0">
                <a:solidFill>
                  <a:srgbClr val="7030A0"/>
                </a:solidFill>
              </a:rPr>
              <a:t>High-Level Overview of the </a:t>
            </a:r>
            <a:r>
              <a:rPr lang="en-US" sz="3400" b="1" dirty="0">
                <a:solidFill>
                  <a:srgbClr val="7030A0"/>
                </a:solidFill>
              </a:rPr>
              <a:t>C</a:t>
            </a:r>
            <a:r>
              <a:rPr lang="en-US" sz="3400" b="1" dirty="0" smtClean="0">
                <a:solidFill>
                  <a:srgbClr val="7030A0"/>
                </a:solidFill>
              </a:rPr>
              <a:t>onstruction</a:t>
            </a:r>
            <a:endParaRPr lang="en-US" sz="20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582" y="4064198"/>
            <a:ext cx="3844906" cy="26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6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2738617" y="1192583"/>
            <a:ext cx="548640" cy="5515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52536" y="-459432"/>
            <a:ext cx="9756576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+mj-lt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56778" y="-171400"/>
            <a:ext cx="9443392" cy="1143000"/>
          </a:xfrm>
        </p:spPr>
        <p:txBody>
          <a:bodyPr>
            <a:noAutofit/>
          </a:bodyPr>
          <a:lstStyle/>
          <a:p>
            <a:pPr rtl="0"/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Step 1 – Stepping-</a:t>
            </a:r>
            <a:r>
              <a:rPr lang="en-US" sz="2800" b="1" dirty="0">
                <a:solidFill>
                  <a:srgbClr val="7030A0"/>
                </a:solidFill>
                <a:cs typeface="+mn-cs"/>
              </a:rPr>
              <a:t>u</a:t>
            </a:r>
            <a:r>
              <a:rPr lang="en-US" sz="2800" b="1" dirty="0" smtClean="0">
                <a:solidFill>
                  <a:srgbClr val="7030A0"/>
                </a:solidFill>
                <a:cs typeface="+mn-cs"/>
              </a:rPr>
              <a:t>p CBA</a:t>
            </a:r>
            <a:endParaRPr lang="he-IL" sz="2800" b="1" dirty="0">
              <a:solidFill>
                <a:srgbClr val="7030A0"/>
              </a:solidFill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825" y="2442531"/>
            <a:ext cx="921629" cy="1631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2728736" y="2379913"/>
            <a:ext cx="636684" cy="6400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2734326" y="3677889"/>
            <a:ext cx="727639" cy="7315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14059">
            <a:off x="2703813" y="5125641"/>
            <a:ext cx="909549" cy="9144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031473" y="1700808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516719" y="2807569"/>
            <a:ext cx="2611098" cy="4774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012937" y="2991229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" idx="1"/>
          </p:cNvCxnSpPr>
          <p:nvPr/>
        </p:nvCxnSpPr>
        <p:spPr>
          <a:xfrm flipH="1">
            <a:off x="3726637" y="3258344"/>
            <a:ext cx="2473188" cy="686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056170" y="4405975"/>
            <a:ext cx="41975" cy="581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762503" y="3370518"/>
            <a:ext cx="2437322" cy="17504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/>
              <p:cNvSpPr txBox="1">
                <a:spLocks/>
              </p:cNvSpPr>
              <p:nvPr/>
            </p:nvSpPr>
            <p:spPr>
              <a:xfrm>
                <a:off x="1303282" y="1259632"/>
                <a:ext cx="886349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3282" y="1259632"/>
                <a:ext cx="886349" cy="423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/>
              <p:cNvSpPr txBox="1">
                <a:spLocks/>
              </p:cNvSpPr>
              <p:nvPr/>
            </p:nvSpPr>
            <p:spPr>
              <a:xfrm>
                <a:off x="1159266" y="2488423"/>
                <a:ext cx="1024675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266" y="2488423"/>
                <a:ext cx="1024675" cy="423060"/>
              </a:xfrm>
              <a:prstGeom prst="rect">
                <a:avLst/>
              </a:prstGeom>
              <a:blipFill>
                <a:blip r:embed="rId6"/>
                <a:stretch>
                  <a:fillRect r="-26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/>
              <p:cNvSpPr txBox="1">
                <a:spLocks/>
              </p:cNvSpPr>
              <p:nvPr/>
            </p:nvSpPr>
            <p:spPr>
              <a:xfrm>
                <a:off x="1027045" y="3862626"/>
                <a:ext cx="1456723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045" y="3862626"/>
                <a:ext cx="1456723" cy="4230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ontent Placeholder 2"/>
              <p:cNvSpPr txBox="1">
                <a:spLocks/>
              </p:cNvSpPr>
              <p:nvPr/>
            </p:nvSpPr>
            <p:spPr>
              <a:xfrm>
                <a:off x="755576" y="5445224"/>
                <a:ext cx="1800200" cy="423060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 ~ 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19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19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en-US" sz="1900" dirty="0">
                  <a:latin typeface="+mj-lt"/>
                </a:endParaRPr>
              </a:p>
            </p:txBody>
          </p:sp>
        </mc:Choice>
        <mc:Fallback xmlns="">
          <p:sp>
            <p:nvSpPr>
              <p:cNvPr id="2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445224"/>
                <a:ext cx="1800200" cy="4230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ontent Placeholder 2"/>
              <p:cNvSpPr txBox="1">
                <a:spLocks/>
              </p:cNvSpPr>
              <p:nvPr/>
            </p:nvSpPr>
            <p:spPr>
              <a:xfrm>
                <a:off x="5319233" y="5517232"/>
                <a:ext cx="1584176" cy="48652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 ~ </m:t>
                      </m:r>
                      <m:sSup>
                        <m:sSup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US" sz="21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1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r>
                                    <a:rPr lang="en-US" sz="21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</m:func>
                            </m:e>
                          </m:rad>
                        </m:sup>
                      </m:sSup>
                    </m:oMath>
                  </m:oMathPara>
                </a14:m>
                <a:endParaRPr lang="en-US" sz="2100" dirty="0">
                  <a:latin typeface="+mj-lt"/>
                </a:endParaRPr>
              </a:p>
            </p:txBody>
          </p:sp>
        </mc:Choice>
        <mc:Fallback xmlns="">
          <p:sp>
            <p:nvSpPr>
              <p:cNvPr id="3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9233" y="5517232"/>
                <a:ext cx="1584176" cy="4865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9952" y="5517232"/>
            <a:ext cx="1072815" cy="1003868"/>
          </a:xfrm>
          <a:prstGeom prst="rect">
            <a:avLst/>
          </a:prstGeom>
        </p:spPr>
      </p:pic>
      <p:sp>
        <p:nvSpPr>
          <p:cNvPr id="33" name="Content Placeholder 2"/>
          <p:cNvSpPr txBox="1">
            <a:spLocks/>
          </p:cNvSpPr>
          <p:nvPr/>
        </p:nvSpPr>
        <p:spPr>
          <a:xfrm>
            <a:off x="6365692" y="4077072"/>
            <a:ext cx="721077" cy="504272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900" dirty="0" smtClean="0">
                <a:latin typeface="+mj-lt"/>
              </a:rPr>
              <a:t>IPM</a:t>
            </a:r>
            <a:endParaRPr lang="en-US" sz="19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 txBox="1">
                <a:spLocks/>
              </p:cNvSpPr>
              <p:nvPr/>
            </p:nvSpPr>
            <p:spPr>
              <a:xfrm>
                <a:off x="5402989" y="6038820"/>
                <a:ext cx="1227747" cy="486524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00" indent="-3429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ℓ</m:t>
                      </m:r>
                      <m:r>
                        <a:rPr lang="en-US" sz="2100" b="0" i="1" smtClean="0">
                          <a:latin typeface="Cambria Math" panose="02040503050406030204" pitchFamily="18" charset="0"/>
                        </a:rPr>
                        <m:t> ~ </m:t>
                      </m:r>
                      <m:func>
                        <m:funcPr>
                          <m:ctrlPr>
                            <a:rPr lang="en-US" sz="21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1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1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</m:oMath>
                  </m:oMathPara>
                </a14:m>
                <a:endParaRPr lang="en-US" sz="2100" dirty="0">
                  <a:latin typeface="+mj-lt"/>
                </a:endParaRPr>
              </a:p>
            </p:txBody>
          </p:sp>
        </mc:Choice>
        <mc:Fallback xmlns="">
          <p:sp>
            <p:nvSpPr>
              <p:cNvPr id="3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989" y="6038820"/>
                <a:ext cx="1227747" cy="48652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75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30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53049</TotalTime>
  <Words>382</Words>
  <Application>Microsoft Office PowerPoint</Application>
  <PresentationFormat>On-screen Show (4:3)</PresentationFormat>
  <Paragraphs>124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Comic Sans MS</vt:lpstr>
      <vt:lpstr>Times New Roman</vt:lpstr>
      <vt:lpstr>Office Theme</vt:lpstr>
      <vt:lpstr>Making the Most of Advice: New Correlation Breakers and Their Applications</vt:lpstr>
      <vt:lpstr>Correlation Breakers</vt:lpstr>
      <vt:lpstr>Correlation Breakers</vt:lpstr>
      <vt:lpstr>Correlation Breakers</vt:lpstr>
      <vt:lpstr>Correlation Breakers with Advice</vt:lpstr>
      <vt:lpstr>Correlation Breakers with Advice</vt:lpstr>
      <vt:lpstr>Our Contributions</vt:lpstr>
      <vt:lpstr>PowerPoint Presentation</vt:lpstr>
      <vt:lpstr>Step 1 – Stepping-up CBA</vt:lpstr>
      <vt:lpstr>Step 2 – Condensing the Advice</vt:lpstr>
      <vt:lpstr>Step 1 – Stepping-up CBA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GilCohen</dc:creator>
  <cp:lastModifiedBy>גיל כהן</cp:lastModifiedBy>
  <cp:revision>2115</cp:revision>
  <dcterms:created xsi:type="dcterms:W3CDTF">2011-08-15T07:34:47Z</dcterms:created>
  <dcterms:modified xsi:type="dcterms:W3CDTF">2016-10-09T18:01:23Z</dcterms:modified>
</cp:coreProperties>
</file>