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455" r:id="rId2"/>
    <p:sldId id="285" r:id="rId3"/>
    <p:sldId id="418" r:id="rId4"/>
    <p:sldId id="415" r:id="rId5"/>
    <p:sldId id="417" r:id="rId6"/>
    <p:sldId id="462" r:id="rId7"/>
    <p:sldId id="438" r:id="rId8"/>
    <p:sldId id="419" r:id="rId9"/>
    <p:sldId id="463" r:id="rId10"/>
    <p:sldId id="420" r:id="rId11"/>
    <p:sldId id="422" r:id="rId12"/>
    <p:sldId id="423" r:id="rId13"/>
    <p:sldId id="424" r:id="rId14"/>
    <p:sldId id="425" r:id="rId15"/>
    <p:sldId id="439" r:id="rId16"/>
    <p:sldId id="435" r:id="rId17"/>
    <p:sldId id="436" r:id="rId18"/>
    <p:sldId id="437" r:id="rId19"/>
    <p:sldId id="440" r:id="rId20"/>
    <p:sldId id="453" r:id="rId21"/>
    <p:sldId id="464" r:id="rId22"/>
    <p:sldId id="454" r:id="rId23"/>
    <p:sldId id="448" r:id="rId24"/>
    <p:sldId id="441" r:id="rId25"/>
    <p:sldId id="442" r:id="rId26"/>
    <p:sldId id="443" r:id="rId27"/>
    <p:sldId id="444" r:id="rId28"/>
    <p:sldId id="445" r:id="rId29"/>
    <p:sldId id="449" r:id="rId30"/>
    <p:sldId id="451" r:id="rId31"/>
    <p:sldId id="447" r:id="rId32"/>
    <p:sldId id="461" r:id="rId33"/>
    <p:sldId id="452" r:id="rId34"/>
    <p:sldId id="460" r:id="rId35"/>
    <p:sldId id="366" r:id="rId36"/>
    <p:sldId id="457" r:id="rId37"/>
    <p:sldId id="456" r:id="rId3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FA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65" autoAdjust="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2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4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1.png"/><Relationship Id="rId7" Type="http://schemas.openxmlformats.org/officeDocument/2006/relationships/image" Target="../media/image53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2.png"/><Relationship Id="rId10" Type="http://schemas.openxmlformats.org/officeDocument/2006/relationships/image" Target="../media/image56.png"/><Relationship Id="rId4" Type="http://schemas.openxmlformats.org/officeDocument/2006/relationships/image" Target="../media/image501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52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431.png"/><Relationship Id="rId5" Type="http://schemas.openxmlformats.org/officeDocument/2006/relationships/image" Target="../media/image371.png"/><Relationship Id="rId10" Type="http://schemas.openxmlformats.org/officeDocument/2006/relationships/image" Target="../media/image420.png"/><Relationship Id="rId4" Type="http://schemas.openxmlformats.org/officeDocument/2006/relationships/image" Target="../media/image362.png"/><Relationship Id="rId9" Type="http://schemas.openxmlformats.org/officeDocument/2006/relationships/image" Target="../media/image4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63.png"/><Relationship Id="rId7" Type="http://schemas.openxmlformats.org/officeDocument/2006/relationships/image" Target="../media/image460.png"/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20.png"/><Relationship Id="rId7" Type="http://schemas.openxmlformats.org/officeDocument/2006/relationships/image" Target="../media/image61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66.png"/><Relationship Id="rId4" Type="http://schemas.openxmlformats.org/officeDocument/2006/relationships/image" Target="../media/image580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3.png"/><Relationship Id="rId7" Type="http://schemas.openxmlformats.org/officeDocument/2006/relationships/image" Target="../media/image612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91.png"/><Relationship Id="rId4" Type="http://schemas.openxmlformats.org/officeDocument/2006/relationships/image" Target="../media/image5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3" Type="http://schemas.openxmlformats.org/officeDocument/2006/relationships/image" Target="../media/image613.png"/><Relationship Id="rId7" Type="http://schemas.openxmlformats.org/officeDocument/2006/relationships/image" Target="../media/image612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91.png"/><Relationship Id="rId4" Type="http://schemas.openxmlformats.org/officeDocument/2006/relationships/image" Target="../media/image581.pn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0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431.png"/><Relationship Id="rId5" Type="http://schemas.openxmlformats.org/officeDocument/2006/relationships/image" Target="../media/image371.png"/><Relationship Id="rId10" Type="http://schemas.openxmlformats.org/officeDocument/2006/relationships/image" Target="../media/image420.png"/><Relationship Id="rId9" Type="http://schemas.openxmlformats.org/officeDocument/2006/relationships/image" Target="../media/image4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06680" cy="1470025"/>
          </a:xfrm>
        </p:spPr>
        <p:txBody>
          <a:bodyPr>
            <a:noAutofit/>
          </a:bodyPr>
          <a:lstStyle/>
          <a:p>
            <a:pPr rtl="0"/>
            <a: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  <a:t>Gradual Small-Bias</a:t>
            </a:r>
            <a:b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  <a:t>Sample Spaces</a:t>
            </a:r>
            <a:endParaRPr lang="he-IL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368" y="2900536"/>
            <a:ext cx="6400800" cy="1752600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Gil Cohen</a:t>
            </a:r>
          </a:p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Weizmann Institute</a:t>
            </a:r>
          </a:p>
          <a:p>
            <a:pPr lvl="1" rtl="0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1" rtl="0"/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lvl="1" rtl="0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Joint work with</a:t>
            </a:r>
          </a:p>
          <a:p>
            <a:pPr lvl="1" rtl="0"/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Avraham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Ben-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Aroya</a:t>
            </a:r>
            <a:endParaRPr lang="he-IL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11217"/>
            <a:ext cx="1208164" cy="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Small-bias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ample spaces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9344392"/>
                  </p:ext>
                </p:extLst>
              </p:nvPr>
            </p:nvGraphicFramePr>
            <p:xfrm>
              <a:off x="1524000" y="1397000"/>
              <a:ext cx="6936432" cy="4981001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965292"/>
                    <a:gridCol w="3971140"/>
                  </a:tblGrid>
                  <a:tr h="591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Size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Who and How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e-IL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e-IL" sz="18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⋅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Lower bound </a:t>
                          </a:r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[MRRW93, Alon09]</a:t>
                          </a:r>
                          <a:endParaRPr lang="he-IL" sz="1800" dirty="0" smtClean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e-IL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e-IL" sz="18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Probabilistic construction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e-IL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e-IL" sz="18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[NN93]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e-IL" sz="1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e-IL" sz="18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[ABNNR92]</a:t>
                          </a:r>
                          <a:endParaRPr lang="he-IL" sz="1800" dirty="0" smtClean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e-IL" sz="1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e-IL" sz="180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he-IL" sz="1800" b="0" i="1" smtClean="0">
                                                <a:latin typeface="Cambria Math"/>
                                              </a:rPr>
                                              <m:t>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he-IL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[AGHP92]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e-IL" sz="180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⋅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 b="0" i="0" smtClean="0"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sz="1800" b="0" i="1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[BT09]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9344392"/>
                  </p:ext>
                </p:extLst>
              </p:nvPr>
            </p:nvGraphicFramePr>
            <p:xfrm>
              <a:off x="1524000" y="1397000"/>
              <a:ext cx="6936432" cy="4981001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965292"/>
                    <a:gridCol w="3971140"/>
                  </a:tblGrid>
                  <a:tr h="591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Size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Who and How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81513" r="-134156" b="-5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Lower bound </a:t>
                          </a:r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[MRRW93, </a:t>
                          </a:r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Alon09]</a:t>
                          </a:r>
                          <a:endParaRPr lang="he-IL" sz="1800" dirty="0" smtClean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83051" r="-134156" b="-4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latin typeface="Comic Sans MS" pitchFamily="66" charset="0"/>
                            </a:rPr>
                            <a:t>Probabilistic construction</a:t>
                          </a:r>
                          <a:endParaRPr lang="he-IL" sz="1800" dirty="0"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280672" r="-134156" b="-3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[NN93]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380672" r="-134156" b="-206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[ABNNR92]</a:t>
                          </a:r>
                          <a:endParaRPr lang="he-IL" sz="1800" dirty="0" smtClean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2323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484746" r="-134156" b="-1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[AGHP92]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  <a:tr h="77298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t="-543307" r="-134156" b="-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1800" dirty="0" smtClean="0">
                              <a:solidFill>
                                <a:srgbClr val="7030A0"/>
                              </a:solidFill>
                              <a:latin typeface="Comic Sans MS" pitchFamily="66" charset="0"/>
                            </a:rPr>
                            <a:t>[BT09]</a:t>
                          </a:r>
                          <a:endParaRPr lang="he-IL" sz="1800" dirty="0">
                            <a:solidFill>
                              <a:srgbClr val="7030A0"/>
                            </a:solidFill>
                            <a:latin typeface="Comic Sans MS" pitchFamily="66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475656" y="2708920"/>
            <a:ext cx="69847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475656" y="3418609"/>
            <a:ext cx="69847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516491" y="4134577"/>
            <a:ext cx="6984776" cy="249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3" name="Group 12"/>
          <p:cNvGrpSpPr/>
          <p:nvPr/>
        </p:nvGrpSpPr>
        <p:grpSpPr>
          <a:xfrm>
            <a:off x="107503" y="2719312"/>
            <a:ext cx="5544617" cy="3698182"/>
            <a:chOff x="107503" y="2719312"/>
            <a:chExt cx="5544617" cy="369818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15616" y="2719312"/>
              <a:ext cx="360040" cy="7096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3501008"/>
              <a:ext cx="5544617" cy="2916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5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1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Def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: </a:t>
                </a:r>
                <a:r>
                  <a:rPr lang="en-US" sz="2800" dirty="0" smtClean="0">
                    <a:latin typeface="Comic Sans MS" pitchFamily="66" charset="0"/>
                  </a:rPr>
                  <a:t>A sample space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called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-biased</a:t>
                </a:r>
                <a:r>
                  <a:rPr lang="en-US" sz="2800" dirty="0" smtClean="0"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∀∅≠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1"/>
                <a:ext cx="8229600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481" t="-5291" r="-1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2996952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96952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Fooling small linear tests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5198" y="5301208"/>
            <a:ext cx="7920880" cy="10081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Numerous applications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[NN93, SZ94, Raz05, CRS12]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16318" y="4077072"/>
                <a:ext cx="8394492" cy="100811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 goal is to get a sample space with sub-linear dependency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8" y="4077072"/>
                <a:ext cx="8394492" cy="1008113"/>
              </a:xfrm>
              <a:prstGeom prst="rect">
                <a:avLst/>
              </a:prstGeom>
              <a:blipFill rotWithShape="1">
                <a:blip r:embed="rId4"/>
                <a:stretch>
                  <a:fillRect l="-1452" t="-6061" r="-508" b="-109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2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1"/>
                <a:ext cx="8229600" cy="144016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[NN93] </a:t>
                </a:r>
                <a:r>
                  <a:rPr lang="en-US" sz="2800" dirty="0" smtClean="0">
                    <a:latin typeface="Comic Sans MS" pitchFamily="66" charset="0"/>
                  </a:rPr>
                  <a:t>gave a generic way to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-biased sample space from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-biased sample space.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1"/>
                <a:ext cx="8229600" cy="1440161"/>
              </a:xfrm>
              <a:prstGeom prst="rect">
                <a:avLst/>
              </a:prstGeom>
              <a:blipFill rotWithShape="1">
                <a:blip r:embed="rId2"/>
                <a:stretch>
                  <a:fillRect l="-1481" t="-4219" r="-1556" b="-67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Fooling small linear tests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3068959"/>
                <a:ext cx="8229600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</m:oMath>
                </a14:m>
                <a:endPara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59"/>
                <a:ext cx="8229600" cy="6480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67544" y="3933056"/>
                <a:ext cx="8229600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   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 ⋯</m:t>
                    </m:r>
                  </m:oMath>
                </a14:m>
                <a:endPara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33056"/>
                <a:ext cx="8229600" cy="6480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46856" y="4797151"/>
                <a:ext cx="8229600" cy="144016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 sum of any (at most)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linear combinations must be non-zero.</a:t>
                </a:r>
              </a:p>
              <a:p>
                <a:pPr marL="0" indent="0" algn="just" rtl="0">
                  <a:buNone/>
                </a:pPr>
                <a:endParaRPr lang="en-US" sz="1050" dirty="0" smtClean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 more linear combinations – the better.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4797151"/>
                <a:ext cx="8229600" cy="1440161"/>
              </a:xfrm>
              <a:prstGeom prst="rect">
                <a:avLst/>
              </a:prstGeom>
              <a:blipFill rotWithShape="1">
                <a:blip r:embed="rId5"/>
                <a:stretch>
                  <a:fillRect l="-1481" t="-4237" r="-1556" b="-266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1"/>
                <a:ext cx="8229600" cy="144016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Def:</a:t>
                </a:r>
                <a:r>
                  <a:rPr lang="en-US" sz="2800" dirty="0" smtClean="0">
                    <a:latin typeface="Comic Sans MS" pitchFamily="66" charset="0"/>
                  </a:rPr>
                  <a:t> An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 linear code </a:t>
                </a:r>
                <a:r>
                  <a:rPr lang="en-US" sz="2800" dirty="0" smtClean="0">
                    <a:latin typeface="Comic Sans MS" pitchFamily="66" charset="0"/>
                  </a:rPr>
                  <a:t>is a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with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n</m:t>
                    </m:r>
                    <m:r>
                      <a:rPr lang="en-US" sz="2800" b="0" i="0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:r>
                  <a:rPr lang="en-US" sz="2800" dirty="0" err="1" smtClean="0">
                    <a:latin typeface="Comic Sans MS" pitchFamily="66" charset="0"/>
                  </a:rPr>
                  <a:t>s.t.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1"/>
                <a:ext cx="8229600" cy="1440161"/>
              </a:xfrm>
              <a:prstGeom prst="rect">
                <a:avLst/>
              </a:prstGeom>
              <a:blipFill rotWithShape="1">
                <a:blip r:embed="rId2"/>
                <a:stretch>
                  <a:fillRect l="-1481" t="-4219" r="-1556" b="-67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Parity-check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atrix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8864" y="2996952"/>
            <a:ext cx="8229600" cy="3744416"/>
            <a:chOff x="518864" y="2996952"/>
            <a:chExt cx="8229600" cy="3744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518864" y="6093295"/>
                  <a:ext cx="8229600" cy="64807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: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64" y="6093295"/>
                  <a:ext cx="8229600" cy="6480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1422419" y="2996952"/>
              <a:ext cx="5947596" cy="2643514"/>
              <a:chOff x="1422419" y="2996952"/>
              <a:chExt cx="5947596" cy="264351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49594" y="3696251"/>
                <a:ext cx="1020421" cy="1499197"/>
                <a:chOff x="7296001" y="2875286"/>
                <a:chExt cx="1020421" cy="60006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 rot="16200000">
                      <a:off x="5136056" y="5695612"/>
                      <a:ext cx="6000691" cy="36004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vert="vert" rtlCol="1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oMath>
                        </m:oMathPara>
                      </a14:m>
                      <a:endParaRPr lang="he-IL" sz="2400" dirty="0"/>
                    </a:p>
                  </p:txBody>
                </p:sp>
              </mc:Choice>
              <mc:Fallback xmlns=""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5136056" y="5695612"/>
                      <a:ext cx="6000691" cy="36004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7296001" y="4604975"/>
                  <a:ext cx="588368" cy="576067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4000" dirty="0" smtClean="0">
                      <a:solidFill>
                        <a:srgbClr val="7030A0"/>
                      </a:solidFill>
                      <a:latin typeface="Comic Sans MS" pitchFamily="66" charset="0"/>
                    </a:rPr>
                    <a:t>=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 rot="5400000">
                    <a:off x="4862713" y="4357300"/>
                    <a:ext cx="2206293" cy="360040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vert" rtlCol="1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he-IL" sz="2400" dirty="0"/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4862713" y="4357300"/>
                    <a:ext cx="2206293" cy="36004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341487" y="3984282"/>
                <a:ext cx="588368" cy="57606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40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.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473471" y="3696249"/>
                <a:ext cx="2796008" cy="151216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ontent Placeholder 2"/>
                  <p:cNvSpPr txBox="1">
                    <a:spLocks/>
                  </p:cNvSpPr>
                  <p:nvPr/>
                </p:nvSpPr>
                <p:spPr>
                  <a:xfrm>
                    <a:off x="3230874" y="4200305"/>
                    <a:ext cx="1080120" cy="64807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𝐻</m:t>
                          </m:r>
                        </m:oMath>
                      </m:oMathPara>
                    </a14:m>
                    <a:endParaRPr lang="en-US" sz="2800" dirty="0" smtClean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0874" y="4200305"/>
                    <a:ext cx="1080120" cy="64807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ight Brace 14"/>
              <p:cNvSpPr/>
              <p:nvPr/>
            </p:nvSpPr>
            <p:spPr>
              <a:xfrm rot="16200000">
                <a:off x="3781100" y="2064583"/>
                <a:ext cx="180750" cy="2796007"/>
              </a:xfrm>
              <a:prstGeom prst="rightBrace">
                <a:avLst>
                  <a:gd name="adj1" fmla="val 41316"/>
                  <a:gd name="adj2" fmla="val 4972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Right Brace 15"/>
              <p:cNvSpPr/>
              <p:nvPr/>
            </p:nvSpPr>
            <p:spPr>
              <a:xfrm rot="10800000">
                <a:off x="2113432" y="3740638"/>
                <a:ext cx="216025" cy="1467780"/>
              </a:xfrm>
              <a:prstGeom prst="rightBrace">
                <a:avLst>
                  <a:gd name="adj1" fmla="val 41316"/>
                  <a:gd name="adj2" fmla="val 4972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ontent Placeholder 2"/>
                  <p:cNvSpPr txBox="1">
                    <a:spLocks/>
                  </p:cNvSpPr>
                  <p:nvPr/>
                </p:nvSpPr>
                <p:spPr>
                  <a:xfrm>
                    <a:off x="3356248" y="2996952"/>
                    <a:ext cx="1102909" cy="64807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7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6248" y="2996952"/>
                    <a:ext cx="1102909" cy="64807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/>
                  <p:cNvSpPr txBox="1">
                    <a:spLocks/>
                  </p:cNvSpPr>
                  <p:nvPr/>
                </p:nvSpPr>
                <p:spPr>
                  <a:xfrm>
                    <a:off x="1422419" y="4261922"/>
                    <a:ext cx="989341" cy="64807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2419" y="4261922"/>
                    <a:ext cx="989341" cy="64807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/>
          <p:cNvGrpSpPr/>
          <p:nvPr/>
        </p:nvGrpSpPr>
        <p:grpSpPr>
          <a:xfrm>
            <a:off x="2687284" y="5301208"/>
            <a:ext cx="1236644" cy="812871"/>
            <a:chOff x="2687284" y="5301208"/>
            <a:chExt cx="1236644" cy="812871"/>
          </a:xfrm>
        </p:grpSpPr>
        <p:sp>
          <p:nvSpPr>
            <p:cNvPr id="19" name="Right Brace 18"/>
            <p:cNvSpPr/>
            <p:nvPr/>
          </p:nvSpPr>
          <p:spPr>
            <a:xfrm rot="16200000" flipH="1">
              <a:off x="3197594" y="4790898"/>
              <a:ext cx="216023" cy="1236644"/>
            </a:xfrm>
            <a:prstGeom prst="rightBrace">
              <a:avLst>
                <a:gd name="adj1" fmla="val 41316"/>
                <a:gd name="adj2" fmla="val 4972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2800237" y="5466006"/>
                  <a:ext cx="1102909" cy="64807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237" y="5466006"/>
                  <a:ext cx="1102909" cy="64807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57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1556791"/>
            <a:ext cx="8229600" cy="64807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[NN93] </a:t>
            </a:r>
            <a:r>
              <a:rPr lang="en-US" sz="2800" dirty="0" smtClean="0">
                <a:latin typeface="Comic Sans MS" pitchFamily="66" charset="0"/>
              </a:rPr>
              <a:t>Suggested taking a BCH code.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Parity-check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atrix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152" y="5013175"/>
                <a:ext cx="8507336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Using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[AGHP92]</a:t>
                </a:r>
                <a:r>
                  <a:rPr lang="en-US" sz="2800" dirty="0" smtClean="0">
                    <a:latin typeface="Comic Sans MS" pitchFamily="66" charset="0"/>
                  </a:rPr>
                  <a:t> we get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-biased sample space with size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compared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-biased sets.</a:t>
                </a:r>
                <a:endPara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52" y="5013175"/>
                <a:ext cx="8507336" cy="648073"/>
              </a:xfrm>
              <a:prstGeom prst="rect">
                <a:avLst/>
              </a:prstGeom>
              <a:blipFill rotWithShape="1">
                <a:blip r:embed="rId2"/>
                <a:stretch>
                  <a:fillRect l="-1504" t="-9346" b="-1373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86726" y="3140967"/>
            <a:ext cx="3744416" cy="15121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454878" y="3572287"/>
                <a:ext cx="1080120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28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878" y="3572287"/>
                <a:ext cx="1080120" cy="6480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16200000">
            <a:off x="4706906" y="944723"/>
            <a:ext cx="504056" cy="3744416"/>
          </a:xfrm>
          <a:prstGeom prst="rightBrace">
            <a:avLst>
              <a:gd name="adj1" fmla="val 41316"/>
              <a:gd name="adj2" fmla="val 4972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ight Brace 14"/>
          <p:cNvSpPr/>
          <p:nvPr/>
        </p:nvSpPr>
        <p:spPr>
          <a:xfrm rot="10800000">
            <a:off x="2438655" y="3185356"/>
            <a:ext cx="504056" cy="1467780"/>
          </a:xfrm>
          <a:prstGeom prst="rightBrace">
            <a:avLst>
              <a:gd name="adj1" fmla="val 41316"/>
              <a:gd name="adj2" fmla="val 4972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792129" y="2112802"/>
                <a:ext cx="434055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9" y="2112802"/>
                <a:ext cx="434055" cy="6480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424430" y="3522518"/>
                <a:ext cx="1103958" cy="6480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30" y="3522518"/>
                <a:ext cx="1103958" cy="6480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0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44" y="2204864"/>
            <a:ext cx="8568952" cy="2952328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sz="76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Gradual Small-Bias Sample Spaces</a:t>
            </a:r>
          </a:p>
        </p:txBody>
      </p:sp>
    </p:spTree>
    <p:extLst>
      <p:ext uri="{BB962C8B-B14F-4D97-AF65-F5344CB8AC3E}">
        <p14:creationId xmlns:p14="http://schemas.microsoft.com/office/powerpoint/2010/main" val="411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1"/>
                <a:ext cx="8229600" cy="122413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600" dirty="0" smtClean="0">
                    <a:latin typeface="Comic Sans MS" pitchFamily="66" charset="0"/>
                  </a:rPr>
                  <a:t>The seed length used for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Comic Sans MS" pitchFamily="66" charset="0"/>
                  </a:rPr>
                  <a:t>-</a:t>
                </a:r>
                <a:r>
                  <a:rPr lang="en-US" sz="2600" dirty="0">
                    <a:latin typeface="Comic Sans MS" pitchFamily="66" charset="0"/>
                  </a:rPr>
                  <a:t>biased sample space </a:t>
                </a:r>
                <a:r>
                  <a:rPr lang="en-US" sz="2600" dirty="0" smtClean="0">
                    <a:latin typeface="Comic Sans MS" pitchFamily="66" charset="0"/>
                  </a:rPr>
                  <a:t>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60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𝑘</m:t>
                        </m:r>
                      </m:e>
                    </m:func>
                    <m:r>
                      <a:rPr lang="en-US" sz="26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6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3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6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2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1"/>
                <a:ext cx="8229600" cy="1224137"/>
              </a:xfrm>
              <a:prstGeom prst="rect">
                <a:avLst/>
              </a:prstGeom>
              <a:blipFill rotWithShape="1">
                <a:blip r:embed="rId2"/>
                <a:stretch>
                  <a:fillRect l="-1259" t="-4478" r="-14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Gradual small-bias sample spaces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-1764704" y="5229200"/>
                <a:ext cx="8229600" cy="122413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:r>
                  <a:rPr lang="en-US" sz="2400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3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4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4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4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4704" y="5229200"/>
                <a:ext cx="8229600" cy="1224137"/>
              </a:xfrm>
              <a:prstGeom prst="rect">
                <a:avLst/>
              </a:prstGeom>
              <a:blipFill rotWithShape="1">
                <a:blip r:embed="rId3"/>
                <a:stretch>
                  <a:fillRect b="-154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156176" y="5517232"/>
                <a:ext cx="1964904" cy="122413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517232"/>
                <a:ext cx="1964904" cy="1224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3568" y="2645122"/>
            <a:ext cx="7704856" cy="504056"/>
            <a:chOff x="539552" y="3068960"/>
            <a:chExt cx="7704856" cy="504056"/>
          </a:xfrm>
        </p:grpSpPr>
        <p:sp>
          <p:nvSpPr>
            <p:cNvPr id="2" name="Rectangle 1"/>
            <p:cNvSpPr/>
            <p:nvPr/>
          </p:nvSpPr>
          <p:spPr>
            <a:xfrm>
              <a:off x="539552" y="3068960"/>
              <a:ext cx="1800200" cy="5040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39752" y="3068960"/>
              <a:ext cx="3168352" cy="5040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8104" y="3068960"/>
              <a:ext cx="2736304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815280" y="3069689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80" y="3069689"/>
                  <a:ext cx="948408" cy="3600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128" r="-30128"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379037" y="3079351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037" y="3079351"/>
                  <a:ext cx="948408" cy="3600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6300192" y="3089013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089013"/>
                  <a:ext cx="948408" cy="3600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128" r="-13462"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83568" y="4509120"/>
            <a:ext cx="7704856" cy="504056"/>
            <a:chOff x="683568" y="4005064"/>
            <a:chExt cx="7704856" cy="504056"/>
          </a:xfrm>
        </p:grpSpPr>
        <p:sp>
          <p:nvSpPr>
            <p:cNvPr id="16" name="Rectangle 15"/>
            <p:cNvSpPr/>
            <p:nvPr/>
          </p:nvSpPr>
          <p:spPr>
            <a:xfrm>
              <a:off x="683568" y="4005064"/>
              <a:ext cx="1800200" cy="5040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83768" y="4005064"/>
              <a:ext cx="2304256" cy="5040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8024" y="4005064"/>
              <a:ext cx="3600400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959296" y="4005793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296" y="4005793"/>
                  <a:ext cx="948408" cy="3600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128" r="-30128"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3131840" y="4015455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6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4015455"/>
                  <a:ext cx="948408" cy="3600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806"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6071864" y="4025117"/>
                  <a:ext cx="948408" cy="36004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3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864" y="4025117"/>
                  <a:ext cx="948408" cy="3600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128" r="-29487" b="-5084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56910" y="3356991"/>
                <a:ext cx="8435569" cy="122413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600" dirty="0" smtClean="0">
                    <a:latin typeface="Comic Sans MS" pitchFamily="66" charset="0"/>
                  </a:rPr>
                  <a:t>Facing a test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>
                    <a:latin typeface="Comic Sans MS" pitchFamily="66" charset="0"/>
                  </a:rPr>
                  <a:t> </a:t>
                </a:r>
                <a:r>
                  <a:rPr lang="en-US" sz="2600" dirty="0" smtClean="0">
                    <a:latin typeface="Comic Sans MS" pitchFamily="66" charset="0"/>
                  </a:rPr>
                  <a:t>with size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&lt;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Comic Sans MS" pitchFamily="66" charset="0"/>
                  </a:rPr>
                  <a:t>, we wish we would have invested more of the seed to reduce the error..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10" y="3356991"/>
                <a:ext cx="8435569" cy="1224137"/>
              </a:xfrm>
              <a:prstGeom prst="rect">
                <a:avLst/>
              </a:prstGeom>
              <a:blipFill rotWithShape="1">
                <a:blip r:embed="rId11"/>
                <a:stretch>
                  <a:fillRect l="-1301" t="-4500" r="-13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Gradual small-bias sample spaces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Def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latin typeface="Comic Sans MS" pitchFamily="66" charset="0"/>
                  </a:rPr>
                  <a:t> A sample space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called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gradual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-biased</a:t>
                </a:r>
                <a:r>
                  <a:rPr lang="en-US" sz="2800" dirty="0" smtClean="0"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∀∅≠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556" t="-5291" r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996953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96953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156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 rot="20979116">
            <a:off x="4144791" y="4693579"/>
            <a:ext cx="4464496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Wait..</a:t>
            </a:r>
          </a:p>
          <a:p>
            <a:pPr marL="0" indent="0" algn="ctr" rtl="0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w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hy linear decay?</a:t>
            </a:r>
          </a:p>
        </p:txBody>
      </p:sp>
    </p:spTree>
    <p:extLst>
      <p:ext uri="{BB962C8B-B14F-4D97-AF65-F5344CB8AC3E}">
        <p14:creationId xmlns:p14="http://schemas.microsoft.com/office/powerpoint/2010/main" val="2879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Gradual small-bias sample spaces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Probabilistic construction gives a sample space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∅≠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556" t="-5291" r="-1481" b="-338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3140969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969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464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0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Amplifying the decay exponent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2"/>
                <a:ext cx="8301608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Method 1:</a:t>
                </a:r>
                <a:r>
                  <a:rPr lang="en-US" sz="2800" dirty="0" smtClean="0">
                    <a:latin typeface="Comic Sans MS" pitchFamily="66" charset="0"/>
                  </a:rPr>
                  <a:t> Take a gradual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-biased sample space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301608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542" t="-5291" r="-14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420888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8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77935" y="4149079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Method 2:</a:t>
                </a:r>
                <a:r>
                  <a:rPr lang="en-US" sz="2800" dirty="0" smtClean="0">
                    <a:latin typeface="Comic Sans MS" pitchFamily="66" charset="0"/>
                  </a:rPr>
                  <a:t> Take a gradual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𝜖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-biased sample space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and consider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5" y="4149079"/>
                <a:ext cx="8229600" cy="1152129"/>
              </a:xfrm>
              <a:prstGeom prst="rect">
                <a:avLst/>
              </a:prstGeom>
              <a:blipFill rotWithShape="1">
                <a:blip r:embed="rId4"/>
                <a:stretch>
                  <a:fillRect l="-1481" t="-4762" r="-1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62880" y="5229201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0" y="5229201"/>
                <a:ext cx="8229600" cy="864095"/>
              </a:xfrm>
              <a:prstGeom prst="rect">
                <a:avLst/>
              </a:prstGeom>
              <a:blipFill rotWithShape="1">
                <a:blip r:embed="rId5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952328"/>
          </a:xfrm>
        </p:spPr>
        <p:txBody>
          <a:bodyPr>
            <a:normAutofit fontScale="85000" lnSpcReduction="10000"/>
          </a:bodyPr>
          <a:lstStyle/>
          <a:p>
            <a:pPr marL="0" indent="0" algn="ctr" rtl="0">
              <a:buNone/>
            </a:pPr>
            <a:r>
              <a:rPr lang="en-US" sz="76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Randomness</a:t>
            </a:r>
          </a:p>
          <a:p>
            <a:pPr marL="0" indent="0" algn="ctr" rtl="0">
              <a:buNone/>
            </a:pPr>
            <a:r>
              <a:rPr lang="en-US" sz="56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and</a:t>
            </a:r>
            <a:endParaRPr lang="en-US" sz="7600" b="1" dirty="0" smtClean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US" sz="76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Pseudo-randomness</a:t>
            </a:r>
          </a:p>
        </p:txBody>
      </p:sp>
    </p:spTree>
    <p:extLst>
      <p:ext uri="{BB962C8B-B14F-4D97-AF65-F5344CB8AC3E}">
        <p14:creationId xmlns:p14="http://schemas.microsoft.com/office/powerpoint/2010/main" val="13807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Fourier perspective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2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latin typeface="Comic Sans MS" pitchFamily="66" charset="0"/>
              </a:rPr>
              <a:t>A small-bias sample space has all its non-empty Fourier coefficients small.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935" y="2852936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latin typeface="Comic Sans MS" pitchFamily="66" charset="0"/>
              </a:rPr>
              <a:t>A gradual small-bias sample space has smaller Fourier coefficients in lower levels.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35696" y="4190644"/>
            <a:ext cx="5472608" cy="1254581"/>
            <a:chOff x="1835696" y="4190644"/>
            <a:chExt cx="5472608" cy="125458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83768" y="5249982"/>
              <a:ext cx="21962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4190644"/>
              <a:ext cx="244827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1835696" y="5013176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𝜖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013176"/>
                  <a:ext cx="504056" cy="4320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827585" y="4242599"/>
            <a:ext cx="6480719" cy="1706681"/>
            <a:chOff x="827585" y="4242599"/>
            <a:chExt cx="6480719" cy="1706681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483768" y="5249982"/>
              <a:ext cx="2196244" cy="48327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60032" y="4242599"/>
              <a:ext cx="244827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827585" y="5517231"/>
                  <a:ext cx="1260140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en-US" sz="1800" dirty="0" smtClean="0">
                    <a:solidFill>
                      <a:schemeClr val="accent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5" y="5517231"/>
                  <a:ext cx="1260140" cy="4320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 22"/>
            <p:cNvSpPr/>
            <p:nvPr/>
          </p:nvSpPr>
          <p:spPr>
            <a:xfrm>
              <a:off x="2109355" y="5404253"/>
              <a:ext cx="1049481" cy="269183"/>
            </a:xfrm>
            <a:custGeom>
              <a:avLst/>
              <a:gdLst>
                <a:gd name="connsiteX0" fmla="*/ 0 w 1049481"/>
                <a:gd name="connsiteY0" fmla="*/ 269183 h 269183"/>
                <a:gd name="connsiteX1" fmla="*/ 571500 w 1049481"/>
                <a:gd name="connsiteY1" fmla="*/ 9411 h 269183"/>
                <a:gd name="connsiteX2" fmla="*/ 1049481 w 1049481"/>
                <a:gd name="connsiteY2" fmla="*/ 82147 h 26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481" h="269183">
                  <a:moveTo>
                    <a:pt x="0" y="269183"/>
                  </a:moveTo>
                  <a:cubicBezTo>
                    <a:pt x="198293" y="154883"/>
                    <a:pt x="396587" y="40584"/>
                    <a:pt x="571500" y="9411"/>
                  </a:cubicBezTo>
                  <a:cubicBezTo>
                    <a:pt x="746414" y="-21762"/>
                    <a:pt x="897947" y="30192"/>
                    <a:pt x="1049481" y="82147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93818" y="4293096"/>
            <a:ext cx="4814486" cy="1656184"/>
            <a:chOff x="2493818" y="4282705"/>
            <a:chExt cx="4814486" cy="1656184"/>
          </a:xfrm>
        </p:grpSpPr>
        <p:sp>
          <p:nvSpPr>
            <p:cNvPr id="30" name="Freeform 29"/>
            <p:cNvSpPr/>
            <p:nvPr/>
          </p:nvSpPr>
          <p:spPr>
            <a:xfrm>
              <a:off x="2493818" y="5278582"/>
              <a:ext cx="2192482" cy="489803"/>
            </a:xfrm>
            <a:custGeom>
              <a:avLst/>
              <a:gdLst>
                <a:gd name="connsiteX0" fmla="*/ 0 w 2192482"/>
                <a:gd name="connsiteY0" fmla="*/ 446809 h 489803"/>
                <a:gd name="connsiteX1" fmla="*/ 1101437 w 2192482"/>
                <a:gd name="connsiteY1" fmla="*/ 446809 h 489803"/>
                <a:gd name="connsiteX2" fmla="*/ 2192482 w 2192482"/>
                <a:gd name="connsiteY2" fmla="*/ 0 h 48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482" h="489803">
                  <a:moveTo>
                    <a:pt x="0" y="446809"/>
                  </a:moveTo>
                  <a:cubicBezTo>
                    <a:pt x="368011" y="484043"/>
                    <a:pt x="736023" y="521277"/>
                    <a:pt x="1101437" y="446809"/>
                  </a:cubicBezTo>
                  <a:cubicBezTo>
                    <a:pt x="1466851" y="372341"/>
                    <a:pt x="1829666" y="186170"/>
                    <a:pt x="2192482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860032" y="4282705"/>
              <a:ext cx="244827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>
                <a:xfrm>
                  <a:off x="4582391" y="5506840"/>
                  <a:ext cx="1440161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18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800" dirty="0" smtClean="0">
                      <a:solidFill>
                        <a:schemeClr val="accent3"/>
                      </a:solidFill>
                      <a:latin typeface="Comic Sans MS" pitchFamily="66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391" y="5506840"/>
                  <a:ext cx="1440161" cy="4320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/>
            <p:cNvSpPr/>
            <p:nvPr/>
          </p:nvSpPr>
          <p:spPr>
            <a:xfrm>
              <a:off x="4145973" y="5673435"/>
              <a:ext cx="405245" cy="94949"/>
            </a:xfrm>
            <a:custGeom>
              <a:avLst/>
              <a:gdLst>
                <a:gd name="connsiteX0" fmla="*/ 405245 w 405245"/>
                <a:gd name="connsiteY0" fmla="*/ 51955 h 65742"/>
                <a:gd name="connsiteX1" fmla="*/ 135082 w 405245"/>
                <a:gd name="connsiteY1" fmla="*/ 62346 h 65742"/>
                <a:gd name="connsiteX2" fmla="*/ 0 w 405245"/>
                <a:gd name="connsiteY2" fmla="*/ 0 h 6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245" h="65742">
                  <a:moveTo>
                    <a:pt x="405245" y="51955"/>
                  </a:moveTo>
                  <a:cubicBezTo>
                    <a:pt x="303934" y="61480"/>
                    <a:pt x="202623" y="71005"/>
                    <a:pt x="135082" y="62346"/>
                  </a:cubicBezTo>
                  <a:cubicBezTo>
                    <a:pt x="67541" y="53687"/>
                    <a:pt x="33770" y="26843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35696" y="4005064"/>
            <a:ext cx="5544616" cy="2592288"/>
            <a:chOff x="1835696" y="4005064"/>
            <a:chExt cx="5544616" cy="2592288"/>
          </a:xfrm>
        </p:grpSpPr>
        <p:grpSp>
          <p:nvGrpSpPr>
            <p:cNvPr id="24" name="Group 23"/>
            <p:cNvGrpSpPr/>
            <p:nvPr/>
          </p:nvGrpSpPr>
          <p:grpSpPr>
            <a:xfrm>
              <a:off x="2288526" y="6144521"/>
              <a:ext cx="5091786" cy="452831"/>
              <a:chOff x="2288526" y="6144521"/>
              <a:chExt cx="5091786" cy="4528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ontent Placeholder 2"/>
                  <p:cNvSpPr txBox="1">
                    <a:spLocks/>
                  </p:cNvSpPr>
                  <p:nvPr/>
                </p:nvSpPr>
                <p:spPr>
                  <a:xfrm>
                    <a:off x="2288526" y="6165302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8526" y="6165302"/>
                    <a:ext cx="504056" cy="43204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ontent Placeholder 2"/>
                  <p:cNvSpPr txBox="1">
                    <a:spLocks/>
                  </p:cNvSpPr>
                  <p:nvPr/>
                </p:nvSpPr>
                <p:spPr>
                  <a:xfrm>
                    <a:off x="2719845" y="6165301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9845" y="6165301"/>
                    <a:ext cx="504056" cy="43204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ontent Placeholder 2"/>
                  <p:cNvSpPr txBox="1">
                    <a:spLocks/>
                  </p:cNvSpPr>
                  <p:nvPr/>
                </p:nvSpPr>
                <p:spPr>
                  <a:xfrm>
                    <a:off x="4427984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ontent Placeholder 2"/>
                  <p:cNvSpPr txBox="1">
                    <a:spLocks/>
                  </p:cNvSpPr>
                  <p:nvPr/>
                </p:nvSpPr>
                <p:spPr>
                  <a:xfrm>
                    <a:off x="3563888" y="6144521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3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888" y="6144521"/>
                    <a:ext cx="504056" cy="43204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ontent Placeholder 2"/>
                  <p:cNvSpPr txBox="1">
                    <a:spLocks/>
                  </p:cNvSpPr>
                  <p:nvPr/>
                </p:nvSpPr>
                <p:spPr>
                  <a:xfrm>
                    <a:off x="4932040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4457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ontent Placeholder 2"/>
                  <p:cNvSpPr txBox="1">
                    <a:spLocks/>
                  </p:cNvSpPr>
                  <p:nvPr/>
                </p:nvSpPr>
                <p:spPr>
                  <a:xfrm>
                    <a:off x="6876256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6256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ontent Placeholder 2"/>
                <p:cNvSpPr txBox="1">
                  <a:spLocks/>
                </p:cNvSpPr>
                <p:nvPr/>
              </p:nvSpPr>
              <p:spPr>
                <a:xfrm>
                  <a:off x="1835696" y="4005064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005064"/>
                  <a:ext cx="504056" cy="43204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>
                <a:xfrm>
                  <a:off x="1835696" y="5733255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733255"/>
                  <a:ext cx="504056" cy="43204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44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82">
            <a:off x="214456" y="60292"/>
            <a:ext cx="8937682" cy="642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0528" y="-171400"/>
            <a:ext cx="9505056" cy="79208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8313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Main Result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74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Main result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422438"/>
                <a:ext cx="835292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5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Thm: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a</a:t>
                </a:r>
                <a:r>
                  <a:rPr lang="en-US" sz="2500" dirty="0" smtClean="0">
                    <a:latin typeface="Comic Sans MS" pitchFamily="66" charset="0"/>
                  </a:rPr>
                  <a:t>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sz="2500" dirty="0" smtClean="0">
                    <a:latin typeface="Comic Sans MS" pitchFamily="66" charset="0"/>
                  </a:rPr>
                  <a:t> constant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𝛿</m:t>
                    </m:r>
                    <m:r>
                      <a:rPr lang="en-US" sz="2500" b="0" i="1" smtClean="0">
                        <a:latin typeface="Cambria Math"/>
                      </a:rPr>
                      <m:t>&gt;</m:t>
                    </m:r>
                    <m:r>
                      <a:rPr lang="en-US" sz="25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500" dirty="0" smtClean="0">
                    <a:latin typeface="Comic Sans MS" pitchFamily="66" charset="0"/>
                  </a:rPr>
                  <a:t>, there exists an explicit construction of a gradual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500" b="0" i="1" smtClean="0"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500" dirty="0" smtClean="0">
                    <a:latin typeface="Comic Sans MS" pitchFamily="66" charset="0"/>
                  </a:rPr>
                  <a:t>-biased sample space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5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500" dirty="0" smtClean="0">
                    <a:latin typeface="Comic Sans MS" pitchFamily="66" charset="0"/>
                  </a:rPr>
                  <a:t>, with size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22438"/>
                <a:ext cx="8352928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241" t="-8421" r="-1168" b="-1378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463080" y="2810643"/>
                <a:ext cx="5565304" cy="144016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80" y="2810643"/>
                <a:ext cx="5565304" cy="1440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95536" y="4797152"/>
            <a:ext cx="8424936" cy="2016224"/>
            <a:chOff x="395536" y="4797152"/>
            <a:chExt cx="8424936" cy="2016224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95536" y="4797152"/>
              <a:ext cx="8424936" cy="5760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Compare with the non-gradual construction of </a:t>
              </a:r>
              <a:r>
                <a:rPr lang="en-US" sz="2400" dirty="0" smtClean="0">
                  <a:solidFill>
                    <a:srgbClr val="7030A0"/>
                  </a:solidFill>
                  <a:latin typeface="Comic Sans MS" pitchFamily="66" charset="0"/>
                </a:rPr>
                <a:t>[AGHP92]</a:t>
              </a:r>
              <a:r>
                <a:rPr lang="en-US" sz="2400" dirty="0" smtClean="0">
                  <a:latin typeface="Comic Sans MS" pitchFamily="66" charset="0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3491880" y="5373216"/>
                  <a:ext cx="2890711" cy="144016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2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5373216"/>
                  <a:ext cx="2890711" cy="14401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9899"/>
            <a:ext cx="8352928" cy="247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Constructing gradual small-bias</a:t>
            </a:r>
            <a:b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sample spaces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2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[NN93] </a:t>
            </a:r>
            <a:r>
              <a:rPr lang="en-US" sz="2800" dirty="0" smtClean="0">
                <a:latin typeface="Comic Sans MS" pitchFamily="66" charset="0"/>
              </a:rPr>
              <a:t>strategy:</a:t>
            </a:r>
            <a:endParaRPr lang="en-US" sz="2800" dirty="0">
              <a:latin typeface="Comic Sans MS" pitchFamily="66" charset="0"/>
            </a:endParaRPr>
          </a:p>
          <a:p>
            <a:pPr marL="514350" indent="-514350" algn="just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Construct a small-bias sample space.</a:t>
            </a:r>
          </a:p>
          <a:p>
            <a:pPr marL="514350" indent="-514350" algn="just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Apply a code (BCH) to get more output bits.</a:t>
            </a:r>
          </a:p>
          <a:p>
            <a:pPr marL="514350" indent="-514350" algn="just" rtl="0">
              <a:buAutoNum type="arabicPeriod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 algn="just" rtl="0">
              <a:buAutoNum type="arabicPeriod"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935" y="357301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latin typeface="Comic Sans MS" pitchFamily="66" charset="0"/>
              </a:rPr>
              <a:t>We use a similar idea:</a:t>
            </a:r>
          </a:p>
          <a:p>
            <a:pPr marL="514350" indent="-514350" algn="just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Construct a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gradual</a:t>
            </a:r>
            <a:r>
              <a:rPr lang="en-US" sz="2800" dirty="0" smtClean="0">
                <a:latin typeface="Comic Sans MS" pitchFamily="66" charset="0"/>
              </a:rPr>
              <a:t> small-bias sample space.</a:t>
            </a:r>
          </a:p>
          <a:p>
            <a:pPr marL="514350" indent="-514350" algn="just" rtl="0">
              <a:buAutoNum type="arabicPeriod"/>
            </a:pPr>
            <a:r>
              <a:rPr lang="en-US" sz="2800" dirty="0" smtClean="0">
                <a:latin typeface="Comic Sans MS" pitchFamily="66" charset="0"/>
              </a:rPr>
              <a:t>Apply a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“gradual-preserving”</a:t>
            </a:r>
            <a:r>
              <a:rPr lang="en-US" sz="2800" dirty="0" smtClean="0">
                <a:latin typeface="Comic Sans MS" pitchFamily="66" charset="0"/>
              </a:rPr>
              <a:t> code to get more output bits. </a:t>
            </a:r>
          </a:p>
          <a:p>
            <a:pPr marL="514350" indent="-514350" algn="just" rtl="0">
              <a:buAutoNum type="arabicPeriod"/>
            </a:pP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988840"/>
            <a:ext cx="9413724" cy="295232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- Step I -</a:t>
            </a:r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Quadratic Character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07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Quadratic characters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an odd prime power. The quadratic character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𝜒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defined by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229600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556" t="-5291" r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3140969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he-IL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he-IL" b="0" i="1" smtClean="0">
                                  <a:latin typeface="Cambria Math"/>
                                </a:rPr>
                                <m:t> 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he-IL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e-IL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he-IL" b="0" i="1" smtClean="0">
                                  <a:latin typeface="Cambria Math"/>
                                </a:rPr>
                                <m:t>       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he-IL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e-IL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he-IL" b="0" i="1" smtClean="0">
                                  <a:latin typeface="Cambria Math"/>
                                </a:rPr>
                                <m:t> 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969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577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5157191"/>
                <a:ext cx="8229600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Observation: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   </m:t>
                    </m:r>
                    <m:r>
                      <a:rPr lang="en-US" sz="2800" b="0" i="1" smtClean="0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r>
                      <a:rPr lang="en-US" sz="2800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57191"/>
                <a:ext cx="8229600" cy="1152129"/>
              </a:xfrm>
              <a:prstGeom prst="rect">
                <a:avLst/>
              </a:prstGeom>
              <a:blipFill rotWithShape="1">
                <a:blip r:embed="rId4"/>
                <a:stretch>
                  <a:fillRect l="-1556" t="-5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Quadratic characters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Observation: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276872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8229600" cy="864095"/>
              </a:xfrm>
              <a:prstGeom prst="rect">
                <a:avLst/>
              </a:prstGeom>
              <a:blipFill rotWithShape="1">
                <a:blip r:embed="rId2"/>
                <a:stretch>
                  <a:fillRect b="-56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149082"/>
                <a:ext cx="8229600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In 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49082"/>
                <a:ext cx="8229600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1556" t="-10638" b="-20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9552" y="4869161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69161"/>
                <a:ext cx="8229600" cy="864095"/>
              </a:xfrm>
              <a:prstGeom prst="rect">
                <a:avLst/>
              </a:prstGeom>
              <a:blipFill rotWithShape="1">
                <a:blip r:embed="rId4"/>
                <a:stretch>
                  <a:fillRect b="-56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Weil’s theorem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Thm: </a:t>
                </a:r>
                <a:r>
                  <a:rPr lang="en-US" sz="2800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an odd prime power.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polynomial not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c</m:t>
                    </m:r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 Then,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0526" r="-1481" b="-17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3284985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ra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5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 b="-556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1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Quadratic character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onstruction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Construction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[AGHP92]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: </a:t>
                </a:r>
                <a:r>
                  <a:rPr lang="en-US" sz="2800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an odd prime power.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as follows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0526" r="-1481" b="-9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9" y="2996952"/>
            <a:ext cx="2876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15325" y="2955388"/>
            <a:ext cx="868470" cy="3261871"/>
            <a:chOff x="2315325" y="2955388"/>
            <a:chExt cx="868470" cy="3261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2319699" y="2955388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699" y="2955388"/>
                  <a:ext cx="864096" cy="5760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318970" y="3367383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970" y="3367383"/>
                  <a:ext cx="864096" cy="5760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2318241" y="3861048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241" y="3861048"/>
                  <a:ext cx="864096" cy="576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2317512" y="4293096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512" y="4293096"/>
                  <a:ext cx="864096" cy="5760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2316783" y="4756317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783" y="4756317"/>
                  <a:ext cx="864096" cy="5760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2316054" y="5198756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054" y="5198756"/>
                  <a:ext cx="864096" cy="57606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2315325" y="5641195"/>
                  <a:ext cx="864096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325" y="5641195"/>
                  <a:ext cx="864096" cy="57606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72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1371 0.077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Quadratic character construction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Construction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[AGHP92]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: </a:t>
                </a:r>
                <a:r>
                  <a:rPr lang="en-US" sz="2800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an odd prime power.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as follows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3"/>
                <a:ext cx="8229600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1556" t="-10526" r="-1481" b="-9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74848" y="2996952"/>
                <a:ext cx="527727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996952"/>
                <a:ext cx="5277272" cy="576064"/>
              </a:xfrm>
              <a:prstGeom prst="rect">
                <a:avLst/>
              </a:prstGeom>
              <a:blipFill rotWithShape="1">
                <a:blip r:embed="rId3"/>
                <a:stretch>
                  <a:fillRect b="-861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67544" y="4653136"/>
                <a:ext cx="4248472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bias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𝑞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4248472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3013" b="-3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28" y="3522712"/>
            <a:ext cx="2876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1556791"/>
            <a:ext cx="8229600" cy="374441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latin typeface="Comic Sans MS" pitchFamily="66" charset="0"/>
              </a:rPr>
              <a:t>Shannon Entropy</a:t>
            </a:r>
          </a:p>
          <a:p>
            <a:pPr algn="l" rtl="0"/>
            <a:r>
              <a:rPr lang="en-US" sz="2800" dirty="0" err="1" smtClean="0">
                <a:latin typeface="Comic Sans MS" pitchFamily="66" charset="0"/>
              </a:rPr>
              <a:t>Renyi</a:t>
            </a:r>
            <a:r>
              <a:rPr lang="en-US" sz="2800" dirty="0" smtClean="0">
                <a:latin typeface="Comic Sans MS" pitchFamily="66" charset="0"/>
              </a:rPr>
              <a:t> Entropy</a:t>
            </a:r>
          </a:p>
          <a:p>
            <a:pPr algn="l" rtl="0"/>
            <a:r>
              <a:rPr lang="en-US" sz="2800" dirty="0">
                <a:latin typeface="Comic Sans MS" pitchFamily="66" charset="0"/>
              </a:rPr>
              <a:t>Statistical closeness to the uniform </a:t>
            </a:r>
            <a:r>
              <a:rPr lang="en-US" sz="2800" dirty="0" smtClean="0">
                <a:latin typeface="Comic Sans MS" pitchFamily="66" charset="0"/>
              </a:rPr>
              <a:t>distribution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Randomness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2132856"/>
            <a:ext cx="9413724" cy="295232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- Step 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II -</a:t>
            </a:r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Unbalanced Expanders</a:t>
            </a:r>
          </a:p>
        </p:txBody>
      </p:sp>
    </p:spTree>
    <p:extLst>
      <p:ext uri="{BB962C8B-B14F-4D97-AF65-F5344CB8AC3E}">
        <p14:creationId xmlns:p14="http://schemas.microsoft.com/office/powerpoint/2010/main" val="14485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Unbalanced expanders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9188" y="1556792"/>
            <a:ext cx="2838756" cy="4464496"/>
            <a:chOff x="1373204" y="1628800"/>
            <a:chExt cx="2838756" cy="446449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68446" y="2184082"/>
              <a:ext cx="0" cy="39092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72702" y="2184082"/>
              <a:ext cx="0" cy="2304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1424430" y="2204864"/>
            <a:ext cx="1028894" cy="679244"/>
            <a:chOff x="1568446" y="2276872"/>
            <a:chExt cx="1028894" cy="67924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68446" y="2276872"/>
              <a:ext cx="1028894" cy="2880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68446" y="2573288"/>
              <a:ext cx="1028894" cy="27964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2021276" y="2308045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he-IL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276" y="2308045"/>
                  <a:ext cx="504056" cy="6480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51520" y="3212976"/>
            <a:ext cx="1337708" cy="886870"/>
            <a:chOff x="395536" y="3284984"/>
            <a:chExt cx="1337708" cy="886870"/>
          </a:xfrm>
        </p:grpSpPr>
        <p:sp>
          <p:nvSpPr>
            <p:cNvPr id="20" name="Oval 19"/>
            <p:cNvSpPr/>
            <p:nvPr/>
          </p:nvSpPr>
          <p:spPr>
            <a:xfrm>
              <a:off x="1445212" y="3284984"/>
              <a:ext cx="288032" cy="88687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115616" y="3284984"/>
              <a:ext cx="257588" cy="886870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395536" y="3450512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he-IL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450512"/>
                  <a:ext cx="606508" cy="6480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9000" r="-19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1445212" y="2525079"/>
            <a:ext cx="4093336" cy="1768017"/>
            <a:chOff x="1589228" y="2597087"/>
            <a:chExt cx="4093336" cy="1768017"/>
          </a:xfrm>
        </p:grpSpPr>
        <p:cxnSp>
          <p:nvCxnSpPr>
            <p:cNvPr id="24" name="Straight Connector 23"/>
            <p:cNvCxnSpPr>
              <a:stCxn id="20" idx="0"/>
              <a:endCxn id="30" idx="0"/>
            </p:cNvCxnSpPr>
            <p:nvPr/>
          </p:nvCxnSpPr>
          <p:spPr>
            <a:xfrm flipV="1">
              <a:off x="1589228" y="2597088"/>
              <a:ext cx="2285539" cy="68789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4"/>
              <a:endCxn id="30" idx="4"/>
            </p:cNvCxnSpPr>
            <p:nvPr/>
          </p:nvCxnSpPr>
          <p:spPr>
            <a:xfrm>
              <a:off x="1589228" y="4171854"/>
              <a:ext cx="2285539" cy="19325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730751" y="2597088"/>
              <a:ext cx="288032" cy="176801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Left Brace 30"/>
            <p:cNvSpPr/>
            <p:nvPr/>
          </p:nvSpPr>
          <p:spPr>
            <a:xfrm rot="10800000">
              <a:off x="4078336" y="2597087"/>
              <a:ext cx="360040" cy="1768017"/>
            </a:xfrm>
            <a:prstGeom prst="leftBrace">
              <a:avLst>
                <a:gd name="adj1" fmla="val 4299"/>
                <a:gd name="adj2" fmla="val 50588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/>
                <p:cNvSpPr txBox="1">
                  <a:spLocks/>
                </p:cNvSpPr>
                <p:nvPr/>
              </p:nvSpPr>
              <p:spPr>
                <a:xfrm>
                  <a:off x="5076056" y="3223367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≥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𝑑𝑠</m:t>
                        </m:r>
                      </m:oMath>
                    </m:oMathPara>
                  </a14:m>
                  <a:endParaRPr lang="he-IL" sz="24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223367"/>
                  <a:ext cx="606508" cy="6480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4000" r="-89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1445212" y="1772816"/>
            <a:ext cx="6511164" cy="2327030"/>
            <a:chOff x="1589228" y="1844824"/>
            <a:chExt cx="6511164" cy="2327030"/>
          </a:xfrm>
        </p:grpSpPr>
        <p:grpSp>
          <p:nvGrpSpPr>
            <p:cNvPr id="52" name="Group 51"/>
            <p:cNvGrpSpPr/>
            <p:nvPr/>
          </p:nvGrpSpPr>
          <p:grpSpPr>
            <a:xfrm>
              <a:off x="1589228" y="1844824"/>
              <a:ext cx="6511164" cy="2327030"/>
              <a:chOff x="1589228" y="1844824"/>
              <a:chExt cx="6511164" cy="232703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589228" y="2770538"/>
                <a:ext cx="2417099" cy="1401316"/>
                <a:chOff x="1589228" y="2770538"/>
                <a:chExt cx="2417099" cy="140131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18295" y="2770538"/>
                  <a:ext cx="288032" cy="1162518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39" name="Straight Connector 38"/>
                <p:cNvCxnSpPr>
                  <a:stCxn id="20" idx="4"/>
                  <a:endCxn id="37" idx="4"/>
                </p:cNvCxnSpPr>
                <p:nvPr/>
              </p:nvCxnSpPr>
              <p:spPr>
                <a:xfrm flipV="1">
                  <a:off x="1589228" y="3933056"/>
                  <a:ext cx="2273083" cy="23879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20" idx="0"/>
                  <a:endCxn id="37" idx="0"/>
                </p:cNvCxnSpPr>
                <p:nvPr/>
              </p:nvCxnSpPr>
              <p:spPr>
                <a:xfrm flipV="1">
                  <a:off x="1589228" y="2770538"/>
                  <a:ext cx="2273083" cy="51444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Content Placeholder 2"/>
                  <p:cNvSpPr txBox="1">
                    <a:spLocks/>
                  </p:cNvSpPr>
                  <p:nvPr/>
                </p:nvSpPr>
                <p:spPr>
                  <a:xfrm>
                    <a:off x="4427984" y="1844824"/>
                    <a:ext cx="3672408" cy="5760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𝑑𝑠</m:t>
                          </m:r>
                        </m:oMath>
                      </m:oMathPara>
                    </a14:m>
                    <a:endParaRPr lang="en-US" sz="2400" dirty="0" smtClean="0">
                      <a:solidFill>
                        <a:schemeClr val="accent6"/>
                      </a:solidFill>
                      <a:latin typeface="Comic Sans MS" pitchFamily="66" charset="0"/>
                    </a:endParaRPr>
                  </a:p>
                  <a:p>
                    <a:pPr marL="0" indent="0" algn="ctr" rtl="0">
                      <a:buNone/>
                    </a:pPr>
                    <a:r>
                      <a:rPr lang="en-US" sz="2400" dirty="0" smtClean="0">
                        <a:solidFill>
                          <a:schemeClr val="accent6"/>
                        </a:solidFill>
                        <a:latin typeface="Comic Sans MS" pitchFamily="66" charset="0"/>
                      </a:rPr>
                      <a:t>unique neighbors</a:t>
                    </a:r>
                  </a:p>
                </p:txBody>
              </p:sp>
            </mc:Choice>
            <mc:Fallback xmlns="">
              <p:sp>
                <p:nvSpPr>
                  <p:cNvPr id="4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1844824"/>
                    <a:ext cx="3672408" cy="57606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8085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Straight Arrow Connector 50"/>
            <p:cNvCxnSpPr/>
            <p:nvPr/>
          </p:nvCxnSpPr>
          <p:spPr>
            <a:xfrm flipH="1">
              <a:off x="4078335" y="2420888"/>
              <a:ext cx="709689" cy="8024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1691680" y="4875568"/>
            <a:ext cx="730325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500" dirty="0" smtClean="0">
                <a:latin typeface="Comic Sans MS" pitchFamily="66" charset="0"/>
              </a:rPr>
              <a:t>State of the art explicit construction </a:t>
            </a:r>
            <a:r>
              <a:rPr lang="en-US" sz="2500" dirty="0" smtClean="0">
                <a:solidFill>
                  <a:srgbClr val="7030A0"/>
                </a:solidFill>
                <a:latin typeface="Comic Sans MS" pitchFamily="66" charset="0"/>
              </a:rPr>
              <a:t>[GUV06]</a:t>
            </a:r>
            <a:r>
              <a:rPr lang="en-US" sz="2500" dirty="0" smtClean="0">
                <a:latin typeface="Comic Sans MS" pitchFamily="66" charset="0"/>
              </a:rPr>
              <a:t>.</a:t>
            </a:r>
            <a:endParaRPr lang="en-US" sz="25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91680" y="5517232"/>
            <a:ext cx="7303252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500" dirty="0" smtClean="0">
                <a:latin typeface="Comic Sans MS" pitchFamily="66" charset="0"/>
              </a:rPr>
              <a:t>Many applications </a:t>
            </a:r>
            <a:r>
              <a:rPr lang="en-US" sz="2500" dirty="0" smtClean="0">
                <a:solidFill>
                  <a:srgbClr val="7030A0"/>
                </a:solidFill>
                <a:latin typeface="Comic Sans MS" pitchFamily="66" charset="0"/>
              </a:rPr>
              <a:t>[UW87</a:t>
            </a:r>
            <a:r>
              <a:rPr lang="en-US" sz="2500" dirty="0">
                <a:solidFill>
                  <a:srgbClr val="7030A0"/>
                </a:solidFill>
                <a:latin typeface="Comic Sans MS" pitchFamily="66" charset="0"/>
              </a:rPr>
              <a:t>, SS96, </a:t>
            </a:r>
            <a:r>
              <a:rPr lang="en-US" sz="2500" dirty="0" smtClean="0">
                <a:solidFill>
                  <a:srgbClr val="7030A0"/>
                </a:solidFill>
                <a:latin typeface="Comic Sans MS" pitchFamily="66" charset="0"/>
              </a:rPr>
              <a:t>AR01, BSW01, BMRV02, ABSRW04, LMSS01]</a:t>
            </a:r>
            <a:r>
              <a:rPr lang="en-US" sz="2500" dirty="0">
                <a:latin typeface="Comic Sans MS" pitchFamily="66" charset="0"/>
              </a:rPr>
              <a:t> </a:t>
            </a:r>
            <a:r>
              <a:rPr lang="en-US" sz="2500" dirty="0" smtClean="0">
                <a:latin typeface="Comic Sans MS" pitchFamily="66" charset="0"/>
              </a:rPr>
              <a:t>to name a few.</a:t>
            </a:r>
            <a:endParaRPr lang="en-US" sz="25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LDPC codes from unbalanced expanders </a:t>
            </a: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[SS96]</a:t>
            </a:r>
            <a:endParaRPr lang="he-IL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3124" y="1556792"/>
            <a:ext cx="2838756" cy="4464496"/>
            <a:chOff x="1373204" y="1628800"/>
            <a:chExt cx="2838756" cy="446449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68446" y="2184082"/>
              <a:ext cx="0" cy="39092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72702" y="2184082"/>
              <a:ext cx="0" cy="2304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95536" y="1988841"/>
            <a:ext cx="514447" cy="4248471"/>
            <a:chOff x="971600" y="1988841"/>
            <a:chExt cx="514447" cy="4248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ontent Placeholder 2"/>
                <p:cNvSpPr txBox="1">
                  <a:spLocks/>
                </p:cNvSpPr>
                <p:nvPr/>
              </p:nvSpPr>
              <p:spPr>
                <a:xfrm>
                  <a:off x="971600" y="1988841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1988841"/>
                  <a:ext cx="504056" cy="6480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971600" y="2492897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4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492897"/>
                  <a:ext cx="504056" cy="6480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971600" y="2996953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4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996953"/>
                  <a:ext cx="504056" cy="6480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981991" y="5589241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991" y="5589241"/>
                  <a:ext cx="504056" cy="6480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81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848366" y="1968058"/>
            <a:ext cx="5091786" cy="3945219"/>
            <a:chOff x="1424430" y="1968058"/>
            <a:chExt cx="5091786" cy="3945219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424430" y="2204865"/>
              <a:ext cx="2304256" cy="108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454874" y="2204865"/>
              <a:ext cx="2253030" cy="6120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465265" y="2204863"/>
              <a:ext cx="2242639" cy="370841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ontent Placeholder 2"/>
                <p:cNvSpPr txBox="1">
                  <a:spLocks/>
                </p:cNvSpPr>
                <p:nvPr/>
              </p:nvSpPr>
              <p:spPr>
                <a:xfrm>
                  <a:off x="3883092" y="1968058"/>
                  <a:ext cx="2273084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he-IL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092" y="1968058"/>
                  <a:ext cx="2273084" cy="64807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753" r="-134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3674680" y="2150857"/>
              <a:ext cx="108012" cy="1080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3779913" y="2258873"/>
              <a:ext cx="980774" cy="6660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4572000" y="2780929"/>
              <a:ext cx="1944216" cy="432047"/>
            </a:xfrm>
            <a:prstGeom prst="rect">
              <a:avLst/>
            </a:prstGeom>
          </p:spPr>
          <p:txBody>
            <a:bodyPr vert="horz" wrap="none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400" dirty="0" smtClean="0">
                  <a:latin typeface="Comic Sans MS" pitchFamily="66" charset="0"/>
                </a:rPr>
                <a:t>check node</a:t>
              </a:r>
              <a:endParaRPr lang="he-IL" sz="2400" dirty="0">
                <a:latin typeface="Comic Sans MS" pitchFamily="66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08" y="4835429"/>
            <a:ext cx="4020864" cy="19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635896" y="3501008"/>
                <a:ext cx="4176464" cy="432047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𝜖</m:t>
                    </m:r>
                    <m:r>
                      <a:rPr lang="en-US" sz="2200" i="1" smtClean="0">
                        <a:latin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/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 we get an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𝑚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r>
                  <a:rPr lang="en-US" sz="2200" dirty="0">
                    <a:latin typeface="Comic Sans MS" pitchFamily="66" charset="0"/>
                  </a:rPr>
                  <a:t>linear </a:t>
                </a:r>
                <a:r>
                  <a:rPr lang="en-US" sz="2200" dirty="0" smtClean="0">
                    <a:latin typeface="Comic Sans MS" pitchFamily="66" charset="0"/>
                  </a:rPr>
                  <a:t>code. Moreover, each column</a:t>
                </a:r>
              </a:p>
              <a:p>
                <a:pPr marL="0" indent="0" algn="l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has </a:t>
                </a:r>
                <a:r>
                  <a:rPr lang="en-US" sz="2200" dirty="0">
                    <a:latin typeface="Comic Sans MS" pitchFamily="66" charset="0"/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≤</m:t>
                    </m:r>
                    <m:r>
                      <a:rPr lang="en-US" sz="22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.</a:t>
                </a:r>
                <a:endParaRPr lang="en-US" sz="2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01008"/>
                <a:ext cx="4176464" cy="432047"/>
              </a:xfrm>
              <a:prstGeom prst="rect">
                <a:avLst/>
              </a:prstGeom>
              <a:blipFill rotWithShape="1">
                <a:blip r:embed="rId10"/>
                <a:stretch>
                  <a:fillRect l="-1749" t="-8451" r="-15452" b="-2126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0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Unfolding the construction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1412776"/>
            <a:ext cx="2838756" cy="4464496"/>
            <a:chOff x="1373204" y="1628800"/>
            <a:chExt cx="2838756" cy="446449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568446" y="2184082"/>
              <a:ext cx="0" cy="39092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72702" y="2184082"/>
              <a:ext cx="0" cy="2304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472375" y="2672916"/>
            <a:ext cx="108012" cy="1080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Straight Connector 16"/>
          <p:cNvCxnSpPr>
            <a:stCxn id="15" idx="7"/>
          </p:cNvCxnSpPr>
          <p:nvPr/>
        </p:nvCxnSpPr>
        <p:spPr>
          <a:xfrm flipV="1">
            <a:off x="564569" y="2181817"/>
            <a:ext cx="2258457" cy="5069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5"/>
          </p:cNvCxnSpPr>
          <p:nvPr/>
        </p:nvCxnSpPr>
        <p:spPr>
          <a:xfrm>
            <a:off x="564569" y="2765110"/>
            <a:ext cx="2258457" cy="3550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491880" y="1772816"/>
                <a:ext cx="3096344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772816"/>
                <a:ext cx="3096344" cy="529966"/>
              </a:xfrm>
              <a:prstGeom prst="rect">
                <a:avLst/>
              </a:prstGeom>
              <a:blipFill rotWithShape="1">
                <a:blip r:embed="rId4"/>
                <a:stretch>
                  <a:fillRect b="-689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15888" y="2492896"/>
                <a:ext cx="423664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8" y="2492896"/>
                <a:ext cx="423664" cy="529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471098" y="2981433"/>
                <a:ext cx="3528392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     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98" y="2981433"/>
                <a:ext cx="3528392" cy="529966"/>
              </a:xfrm>
              <a:prstGeom prst="rect">
                <a:avLst/>
              </a:prstGeom>
              <a:blipFill rotWithShape="1">
                <a:blip r:embed="rId6"/>
                <a:stretch>
                  <a:fillRect r="-31606" b="-1264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65092" y="3212976"/>
            <a:ext cx="1079391" cy="886870"/>
            <a:chOff x="1445212" y="3284984"/>
            <a:chExt cx="1079391" cy="886870"/>
          </a:xfrm>
        </p:grpSpPr>
        <p:sp>
          <p:nvSpPr>
            <p:cNvPr id="18" name="Oval 17"/>
            <p:cNvSpPr/>
            <p:nvPr/>
          </p:nvSpPr>
          <p:spPr>
            <a:xfrm>
              <a:off x="1445212" y="3284984"/>
              <a:ext cx="288032" cy="88687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e 18"/>
            <p:cNvSpPr/>
            <p:nvPr/>
          </p:nvSpPr>
          <p:spPr>
            <a:xfrm flipH="1">
              <a:off x="1835696" y="3284984"/>
              <a:ext cx="149443" cy="886870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1918095" y="3450512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he-IL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095" y="3450512"/>
                  <a:ext cx="606508" cy="6480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96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Unfolding the construction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1412776"/>
            <a:ext cx="2838756" cy="4464496"/>
            <a:chOff x="1373204" y="1628800"/>
            <a:chExt cx="2838756" cy="446449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568446" y="2184082"/>
              <a:ext cx="0" cy="39092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72702" y="2184082"/>
              <a:ext cx="0" cy="23042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204" y="1628800"/>
                  <a:ext cx="504056" cy="6480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1628800"/>
                  <a:ext cx="504056" cy="648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472375" y="2672916"/>
            <a:ext cx="108012" cy="1080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Straight Connector 16"/>
          <p:cNvCxnSpPr>
            <a:stCxn id="15" idx="7"/>
          </p:cNvCxnSpPr>
          <p:nvPr/>
        </p:nvCxnSpPr>
        <p:spPr>
          <a:xfrm flipV="1">
            <a:off x="564569" y="2181817"/>
            <a:ext cx="2258457" cy="5069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5"/>
          </p:cNvCxnSpPr>
          <p:nvPr/>
        </p:nvCxnSpPr>
        <p:spPr>
          <a:xfrm>
            <a:off x="564569" y="2765110"/>
            <a:ext cx="2258457" cy="3550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491880" y="1772816"/>
                <a:ext cx="3096344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772816"/>
                <a:ext cx="3096344" cy="529966"/>
              </a:xfrm>
              <a:prstGeom prst="rect">
                <a:avLst/>
              </a:prstGeom>
              <a:blipFill rotWithShape="1">
                <a:blip r:embed="rId4"/>
                <a:stretch>
                  <a:fillRect b="-689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15888" y="2492896"/>
                <a:ext cx="423664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8" y="2492896"/>
                <a:ext cx="423664" cy="529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471098" y="2981433"/>
                <a:ext cx="3528392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      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98" y="2981433"/>
                <a:ext cx="3528392" cy="529966"/>
              </a:xfrm>
              <a:prstGeom prst="rect">
                <a:avLst/>
              </a:prstGeom>
              <a:blipFill rotWithShape="1">
                <a:blip r:embed="rId6"/>
                <a:stretch>
                  <a:fillRect r="-31606" b="-1264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65092" y="3212976"/>
            <a:ext cx="1079391" cy="886870"/>
            <a:chOff x="1445212" y="3284984"/>
            <a:chExt cx="1079391" cy="886870"/>
          </a:xfrm>
        </p:grpSpPr>
        <p:sp>
          <p:nvSpPr>
            <p:cNvPr id="18" name="Oval 17"/>
            <p:cNvSpPr/>
            <p:nvPr/>
          </p:nvSpPr>
          <p:spPr>
            <a:xfrm>
              <a:off x="1445212" y="3284984"/>
              <a:ext cx="288032" cy="88687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Left Brace 18"/>
            <p:cNvSpPr/>
            <p:nvPr/>
          </p:nvSpPr>
          <p:spPr>
            <a:xfrm flipH="1">
              <a:off x="1835696" y="3284984"/>
              <a:ext cx="149443" cy="886870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1918095" y="3450512"/>
                  <a:ext cx="606508" cy="648071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he-IL" sz="2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095" y="3450512"/>
                  <a:ext cx="606508" cy="6480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491880" y="4509120"/>
                <a:ext cx="3096344" cy="529966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09120"/>
                <a:ext cx="3096344" cy="529966"/>
              </a:xfrm>
              <a:prstGeom prst="rect">
                <a:avLst/>
              </a:prstGeom>
              <a:blipFill rotWithShape="1">
                <a:blip r:embed="rId8"/>
                <a:stretch>
                  <a:fillRect b="-620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683568" y="5661248"/>
                <a:ext cx="8352928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600" dirty="0" smtClean="0">
                    <a:latin typeface="Comic Sans MS" pitchFamily="66" charset="0"/>
                  </a:rPr>
                  <a:t>By the unique neighbor property,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Comic Sans MS" pitchFamily="66" charset="0"/>
                  </a:rPr>
                  <a:t> has a simple root. Moreover,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deg</m:t>
                        </m:r>
                      </m:fName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i="1">
                        <a:latin typeface="Cambria Math"/>
                      </a:rPr>
                      <m:t>𝑑</m:t>
                    </m:r>
                    <m:r>
                      <a:rPr lang="en-US" sz="2600" i="1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600" dirty="0" smtClean="0">
                    <a:latin typeface="Comic Sans MS" pitchFamily="66" charset="0"/>
                  </a:rPr>
                  <a:t>-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600" dirty="0" smtClean="0">
                    <a:latin typeface="Comic Sans MS" pitchFamily="66" charset="0"/>
                  </a:rPr>
                  <a:t>apply Weil’s </a:t>
                </a:r>
                <a:r>
                  <a:rPr lang="en-US" sz="2600" dirty="0" err="1" smtClean="0">
                    <a:latin typeface="Comic Sans MS" pitchFamily="66" charset="0"/>
                  </a:rPr>
                  <a:t>thm</a:t>
                </a:r>
                <a:r>
                  <a:rPr lang="en-US" sz="2600" dirty="0" smtClean="0">
                    <a:latin typeface="Comic Sans MS" pitchFamily="66" charset="0"/>
                  </a:rPr>
                  <a:t>.</a:t>
                </a:r>
                <a:endParaRPr lang="en-US" sz="2600" dirty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2600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8352928" cy="576064"/>
              </a:xfrm>
              <a:prstGeom prst="rect">
                <a:avLst/>
              </a:prstGeom>
              <a:blipFill rotWithShape="1">
                <a:blip r:embed="rId9"/>
                <a:stretch>
                  <a:fillRect l="-1241" t="-9574" r="-511" b="-80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4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Open Problems</a:t>
            </a:r>
          </a:p>
        </p:txBody>
      </p:sp>
    </p:spTree>
    <p:extLst>
      <p:ext uri="{BB962C8B-B14F-4D97-AF65-F5344CB8AC3E}">
        <p14:creationId xmlns:p14="http://schemas.microsoft.com/office/powerpoint/2010/main" val="30197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Open problems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3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  <a:r>
              <a:rPr lang="en-US" sz="2800" dirty="0" smtClean="0">
                <a:latin typeface="Comic Sans MS" pitchFamily="66" charset="0"/>
              </a:rPr>
              <a:t> Match the non-gradual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[AGHP92]</a:t>
            </a:r>
            <a:r>
              <a:rPr lang="en-US" sz="2800" dirty="0" smtClean="0">
                <a:latin typeface="Comic Sans MS" pitchFamily="66" charset="0"/>
              </a:rPr>
              <a:t> construction (can be done given probabilistic constructions of unbalanced expanders).</a:t>
            </a:r>
          </a:p>
          <a:p>
            <a:pPr marL="0" indent="0" algn="just" rtl="0"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3284984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Match </a:t>
            </a:r>
            <a:r>
              <a:rPr lang="en-US" sz="2800" dirty="0" smtClean="0">
                <a:latin typeface="Comic Sans MS" pitchFamily="66" charset="0"/>
              </a:rPr>
              <a:t>any non-gradual construction (one route is to find another gradual small-bias sample space).</a:t>
            </a:r>
          </a:p>
          <a:p>
            <a:pPr marL="0" indent="0" algn="just" rtl="0"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7544" y="508518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?</a:t>
            </a:r>
            <a:r>
              <a:rPr lang="en-US" sz="2800" dirty="0" smtClean="0">
                <a:latin typeface="Comic Sans MS" pitchFamily="66" charset="0"/>
              </a:rPr>
              <a:t> Applications would be appreciated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800" dirty="0" smtClean="0">
              <a:latin typeface="Comic Sans MS" pitchFamily="66" charset="0"/>
            </a:endParaRPr>
          </a:p>
          <a:p>
            <a:pPr marL="0" indent="0" algn="just" rtl="0"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2329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00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Pseudo-randomness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9" y="2420888"/>
            <a:ext cx="5106885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6856" y="1556791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latin typeface="Comic Sans MS" pitchFamily="66" charset="0"/>
              </a:rPr>
              <a:t>Randomness is in the eyes of the beholder!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04988"/>
            <a:ext cx="1899836" cy="233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6635" y="1556791"/>
            <a:ext cx="8229600" cy="331236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800" dirty="0" smtClean="0">
                <a:latin typeface="Comic Sans MS" pitchFamily="66" charset="0"/>
              </a:rPr>
              <a:t>Polynomial-time algorithms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Algorithms with “local view” on the random bits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Restricted circuits</a:t>
            </a: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Low degree polynomials</a:t>
            </a:r>
            <a:endParaRPr lang="en-US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 rtl="0"/>
            <a:r>
              <a:rPr lang="en-US" sz="2800" dirty="0" smtClean="0">
                <a:latin typeface="Comic Sans MS" pitchFamily="66" charset="0"/>
              </a:rPr>
              <a:t>Linear functions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Who do we want to fool?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2712027"/>
            <a:ext cx="6062292" cy="1652155"/>
            <a:chOff x="107504" y="2712027"/>
            <a:chExt cx="6062292" cy="1652155"/>
          </a:xfrm>
        </p:grpSpPr>
        <p:sp>
          <p:nvSpPr>
            <p:cNvPr id="8" name="Freeform 7"/>
            <p:cNvSpPr/>
            <p:nvPr/>
          </p:nvSpPr>
          <p:spPr>
            <a:xfrm>
              <a:off x="366067" y="3789040"/>
              <a:ext cx="333264" cy="488373"/>
            </a:xfrm>
            <a:custGeom>
              <a:avLst/>
              <a:gdLst>
                <a:gd name="connsiteX0" fmla="*/ 333264 w 333264"/>
                <a:gd name="connsiteY0" fmla="*/ 488373 h 488373"/>
                <a:gd name="connsiteX1" fmla="*/ 754 w 333264"/>
                <a:gd name="connsiteY1" fmla="*/ 353291 h 488373"/>
                <a:gd name="connsiteX2" fmla="*/ 260527 w 333264"/>
                <a:gd name="connsiteY2" fmla="*/ 0 h 48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264" h="488373">
                  <a:moveTo>
                    <a:pt x="333264" y="488373"/>
                  </a:moveTo>
                  <a:cubicBezTo>
                    <a:pt x="173070" y="461529"/>
                    <a:pt x="12877" y="434686"/>
                    <a:pt x="754" y="353291"/>
                  </a:cubicBezTo>
                  <a:cubicBezTo>
                    <a:pt x="-11369" y="271896"/>
                    <a:pt x="124579" y="135948"/>
                    <a:pt x="260527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7504" y="3314700"/>
              <a:ext cx="540648" cy="1049482"/>
            </a:xfrm>
            <a:custGeom>
              <a:avLst/>
              <a:gdLst>
                <a:gd name="connsiteX0" fmla="*/ 478302 w 540648"/>
                <a:gd name="connsiteY0" fmla="*/ 1049482 h 1049482"/>
                <a:gd name="connsiteX1" fmla="*/ 320 w 540648"/>
                <a:gd name="connsiteY1" fmla="*/ 696191 h 1049482"/>
                <a:gd name="connsiteX2" fmla="*/ 540648 w 540648"/>
                <a:gd name="connsiteY2" fmla="*/ 0 h 104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648" h="1049482">
                  <a:moveTo>
                    <a:pt x="478302" y="1049482"/>
                  </a:moveTo>
                  <a:cubicBezTo>
                    <a:pt x="234115" y="960293"/>
                    <a:pt x="-10071" y="871105"/>
                    <a:pt x="320" y="696191"/>
                  </a:cubicBezTo>
                  <a:cubicBezTo>
                    <a:pt x="10711" y="521277"/>
                    <a:pt x="275679" y="260638"/>
                    <a:pt x="540648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80447" y="2712027"/>
              <a:ext cx="2189349" cy="1537855"/>
            </a:xfrm>
            <a:custGeom>
              <a:avLst/>
              <a:gdLst>
                <a:gd name="connsiteX0" fmla="*/ 0 w 2189349"/>
                <a:gd name="connsiteY0" fmla="*/ 1527464 h 1537855"/>
                <a:gd name="connsiteX1" fmla="*/ 51954 w 2189349"/>
                <a:gd name="connsiteY1" fmla="*/ 1537855 h 1537855"/>
                <a:gd name="connsiteX2" fmla="*/ 2161309 w 2189349"/>
                <a:gd name="connsiteY2" fmla="*/ 1236518 h 1537855"/>
                <a:gd name="connsiteX3" fmla="*/ 1070263 w 2189349"/>
                <a:gd name="connsiteY3" fmla="*/ 0 h 153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349" h="1537855">
                  <a:moveTo>
                    <a:pt x="0" y="1527464"/>
                  </a:moveTo>
                  <a:lnTo>
                    <a:pt x="51954" y="1537855"/>
                  </a:lnTo>
                  <a:cubicBezTo>
                    <a:pt x="412172" y="1489364"/>
                    <a:pt x="1991591" y="1492827"/>
                    <a:pt x="2161309" y="1236518"/>
                  </a:cubicBezTo>
                  <a:cubicBezTo>
                    <a:pt x="2331027" y="980209"/>
                    <a:pt x="1700645" y="490104"/>
                    <a:pt x="1070263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036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What does it mean “to fool”?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2328099"/>
            <a:ext cx="2232248" cy="30243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300561" y="1927223"/>
                <a:ext cx="812776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1" y="1927223"/>
                <a:ext cx="812776" cy="4320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72675" y="1916832"/>
                <a:ext cx="812776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675" y="1916832"/>
                <a:ext cx="812776" cy="432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10800000">
            <a:off x="1043609" y="2328099"/>
            <a:ext cx="360041" cy="3024336"/>
          </a:xfrm>
          <a:prstGeom prst="rightBrace">
            <a:avLst>
              <a:gd name="adj1" fmla="val 41316"/>
              <a:gd name="adj2" fmla="val 4972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-422259" y="3192195"/>
            <a:ext cx="1949141" cy="86409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Comic Sans MS" pitchFamily="66" charset="0"/>
              </a:rPr>
              <a:t>sample</a:t>
            </a:r>
          </a:p>
          <a:p>
            <a:pPr marL="0" indent="0" algn="ctr" rtl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Comic Sans MS" pitchFamily="66" charset="0"/>
              </a:rPr>
              <a:t>space</a:t>
            </a:r>
          </a:p>
          <a:p>
            <a:pPr marL="0" indent="0" algn="ctr" rtl="0">
              <a:buNone/>
            </a:pPr>
            <a:r>
              <a:rPr lang="en-US" sz="2200" dirty="0" smtClean="0">
                <a:solidFill>
                  <a:schemeClr val="accent6"/>
                </a:solidFill>
                <a:latin typeface="Comic Sans MS" pitchFamily="66" charset="0"/>
              </a:rPr>
              <a:t>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067944" y="3768258"/>
                <a:ext cx="4860032" cy="86409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lim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~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22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i="1" dirty="0">
                                  <a:latin typeface="Cambria Math"/>
                                </a:rPr>
                                <m:t>−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lim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~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22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200" b="0" i="1" dirty="0" smtClean="0">
                          <a:latin typeface="Cambria Math"/>
                        </a:rPr>
                        <m:t>≤</m:t>
                      </m:r>
                      <m:r>
                        <a:rPr lang="en-US" sz="2200" b="0" i="1" dirty="0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68258"/>
                <a:ext cx="4860032" cy="8640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3923928" y="2256091"/>
                <a:ext cx="4896544" cy="331236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For any test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that can be computed by the adversary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56091"/>
                <a:ext cx="4896544" cy="3312369"/>
              </a:xfrm>
              <a:prstGeom prst="rect">
                <a:avLst/>
              </a:prstGeom>
              <a:blipFill rotWithShape="1">
                <a:blip r:embed="rId5"/>
                <a:stretch>
                  <a:fillRect l="-2615" t="-1842" r="-24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393351" y="2338489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51" y="2338489"/>
                <a:ext cx="2396952" cy="4320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403648" y="2616130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616130"/>
                <a:ext cx="2396952" cy="4320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403648" y="2893771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93771"/>
                <a:ext cx="2396952" cy="4320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403648" y="3171412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71412"/>
                <a:ext cx="2396952" cy="432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403648" y="3449053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449053"/>
                <a:ext cx="2396952" cy="4320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403648" y="3726694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26694"/>
                <a:ext cx="2396952" cy="4320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403648" y="4004335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04335"/>
                <a:ext cx="2396952" cy="4320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1403648" y="4281976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81976"/>
                <a:ext cx="2396952" cy="4320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403648" y="4559617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59617"/>
                <a:ext cx="2396952" cy="4320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403648" y="4848378"/>
                <a:ext cx="2396952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48378"/>
                <a:ext cx="2396952" cy="4320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4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95232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76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Small-Bias Sample Spaces</a:t>
            </a:r>
          </a:p>
        </p:txBody>
      </p:sp>
    </p:spTree>
    <p:extLst>
      <p:ext uri="{BB962C8B-B14F-4D97-AF65-F5344CB8AC3E}">
        <p14:creationId xmlns:p14="http://schemas.microsoft.com/office/powerpoint/2010/main" val="925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1556791"/>
                <a:ext cx="8322296" cy="115212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Def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[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itchFamily="66" charset="0"/>
                  </a:rPr>
                  <a:t>NN93]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latin typeface="Comic Sans MS" pitchFamily="66" charset="0"/>
                  </a:rPr>
                  <a:t> A sample space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called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-biased</a:t>
                </a:r>
                <a:r>
                  <a:rPr lang="en-US" sz="2800" dirty="0" smtClean="0"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∀∅≠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1556791"/>
                <a:ext cx="8322296" cy="1152129"/>
              </a:xfrm>
              <a:prstGeom prst="rect">
                <a:avLst/>
              </a:prstGeom>
              <a:blipFill rotWithShape="1">
                <a:blip r:embed="rId2"/>
                <a:stretch>
                  <a:fillRect l="-1464" t="-5291" r="-14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2708920"/>
                <a:ext cx="8229600" cy="864095"/>
              </a:xfrm>
              <a:prstGeom prst="rect">
                <a:avLst/>
              </a:prstGeom>
            </p:spPr>
            <p:txBody>
              <a:bodyPr vert="horz" wrap="none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𝑏𝑖𝑎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≜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~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08920"/>
                <a:ext cx="8229600" cy="864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Small-bias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ample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paces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3655415"/>
            <a:ext cx="2407249" cy="3024336"/>
            <a:chOff x="827584" y="3717032"/>
            <a:chExt cx="2407249" cy="3024336"/>
          </a:xfrm>
        </p:grpSpPr>
        <p:sp>
          <p:nvSpPr>
            <p:cNvPr id="10" name="Rectangle 9"/>
            <p:cNvSpPr/>
            <p:nvPr/>
          </p:nvSpPr>
          <p:spPr>
            <a:xfrm>
              <a:off x="909889" y="3717032"/>
              <a:ext cx="2232248" cy="302433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827584" y="3727422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727422"/>
                  <a:ext cx="2396952" cy="4320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837881" y="4005063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4005063"/>
                  <a:ext cx="2396952" cy="43204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837881" y="4282704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4282704"/>
                  <a:ext cx="2396952" cy="4320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837881" y="4560345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4560345"/>
                  <a:ext cx="2396952" cy="43204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>
                <a:xfrm>
                  <a:off x="837881" y="4837986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4837986"/>
                  <a:ext cx="2396952" cy="43204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837881" y="5115627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5115627"/>
                  <a:ext cx="2396952" cy="43204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837881" y="5393268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5393268"/>
                  <a:ext cx="2396952" cy="43204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837881" y="5670909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5670909"/>
                  <a:ext cx="2396952" cy="43204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837881" y="5948550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5948550"/>
                  <a:ext cx="2396952" cy="43204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837881" y="6237311"/>
                  <a:ext cx="2396952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881" y="6237311"/>
                  <a:ext cx="2396952" cy="43204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388216" y="3665805"/>
            <a:ext cx="161727" cy="30139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776358" y="3655415"/>
            <a:ext cx="161727" cy="30139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1766759" y="3645025"/>
            <a:ext cx="161727" cy="30139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Group 3"/>
          <p:cNvGrpSpPr/>
          <p:nvPr/>
        </p:nvGrpSpPr>
        <p:grpSpPr>
          <a:xfrm>
            <a:off x="2664820" y="3655415"/>
            <a:ext cx="328009" cy="2934475"/>
            <a:chOff x="3240884" y="3717032"/>
            <a:chExt cx="328009" cy="2934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ontent Placeholder 2"/>
                <p:cNvSpPr txBox="1">
                  <a:spLocks/>
                </p:cNvSpPr>
                <p:nvPr/>
              </p:nvSpPr>
              <p:spPr>
                <a:xfrm>
                  <a:off x="3243148" y="3717032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148" y="3717032"/>
                  <a:ext cx="299958" cy="43204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ontent Placeholder 2"/>
                <p:cNvSpPr txBox="1">
                  <a:spLocks/>
                </p:cNvSpPr>
                <p:nvPr/>
              </p:nvSpPr>
              <p:spPr>
                <a:xfrm>
                  <a:off x="3245412" y="4005064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412" y="4005064"/>
                  <a:ext cx="299958" cy="43204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>
                <a:xfrm>
                  <a:off x="3243148" y="4272313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148" y="4272313"/>
                  <a:ext cx="299958" cy="43204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3240884" y="4539562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884" y="4539562"/>
                  <a:ext cx="299958" cy="43204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816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3249011" y="4806811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011" y="4806811"/>
                  <a:ext cx="299958" cy="43204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ontent Placeholder 2"/>
                <p:cNvSpPr txBox="1">
                  <a:spLocks/>
                </p:cNvSpPr>
                <p:nvPr/>
              </p:nvSpPr>
              <p:spPr>
                <a:xfrm>
                  <a:off x="3255074" y="5105966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074" y="5105966"/>
                  <a:ext cx="299958" cy="43204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3250746" y="5363557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746" y="5363557"/>
                  <a:ext cx="299958" cy="432049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/>
                <p:cNvSpPr txBox="1">
                  <a:spLocks/>
                </p:cNvSpPr>
                <p:nvPr/>
              </p:nvSpPr>
              <p:spPr>
                <a:xfrm>
                  <a:off x="3267200" y="5641930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200" y="5641930"/>
                  <a:ext cx="299958" cy="43204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ontent Placeholder 2"/>
                <p:cNvSpPr txBox="1">
                  <a:spLocks/>
                </p:cNvSpPr>
                <p:nvPr/>
              </p:nvSpPr>
              <p:spPr>
                <a:xfrm>
                  <a:off x="3262872" y="5930694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872" y="5930694"/>
                  <a:ext cx="299958" cy="43204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ontent Placeholder 2"/>
                <p:cNvSpPr txBox="1">
                  <a:spLocks/>
                </p:cNvSpPr>
                <p:nvPr/>
              </p:nvSpPr>
              <p:spPr>
                <a:xfrm>
                  <a:off x="3268935" y="6219458"/>
                  <a:ext cx="299958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935" y="6219458"/>
                  <a:ext cx="299958" cy="43204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2987824" y="3717032"/>
            <a:ext cx="4413176" cy="864095"/>
            <a:chOff x="2823120" y="4365105"/>
            <a:chExt cx="4413176" cy="864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/>
                <p:cNvSpPr txBox="1">
                  <a:spLocks/>
                </p:cNvSpPr>
                <p:nvPr/>
              </p:nvSpPr>
              <p:spPr>
                <a:xfrm>
                  <a:off x="2823120" y="4365105"/>
                  <a:ext cx="4413176" cy="864095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𝑏𝑖𝑎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/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he-IL" sz="2800" dirty="0"/>
                </a:p>
              </p:txBody>
            </p:sp>
          </mc:Choice>
          <mc:Fallback xmlns="">
            <p:sp>
              <p:nvSpPr>
                <p:cNvPr id="5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120" y="4365105"/>
                  <a:ext cx="4413176" cy="86409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122" y="4858769"/>
              <a:ext cx="203400" cy="27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302840" y="3284984"/>
                <a:ext cx="812776" cy="43204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7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000" b="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0" y="3284984"/>
                <a:ext cx="812776" cy="432049"/>
              </a:xfrm>
              <a:prstGeom prst="rect">
                <a:avLst/>
              </a:prstGeom>
              <a:blipFill rotWithShape="1">
                <a:blip r:embed="rId26"/>
                <a:stretch>
                  <a:fillRect r="-1601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 txBox="1">
            <a:spLocks/>
          </p:cNvSpPr>
          <p:nvPr/>
        </p:nvSpPr>
        <p:spPr>
          <a:xfrm>
            <a:off x="3347864" y="5157191"/>
            <a:ext cx="5616624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>
                <a:latin typeface="Comic Sans MS" pitchFamily="66" charset="0"/>
              </a:rPr>
              <a:t>Many applications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[NN93, BNS92, HPS93, AR94, MW02, BSSVW03, W08, Vio09]</a:t>
            </a:r>
            <a:r>
              <a:rPr lang="en-US" sz="2400" dirty="0" smtClean="0">
                <a:latin typeface="Comic Sans MS" pitchFamily="66" charset="0"/>
              </a:rPr>
              <a:t> to name a few.</a:t>
            </a:r>
          </a:p>
        </p:txBody>
      </p:sp>
    </p:spTree>
    <p:extLst>
      <p:ext uri="{BB962C8B-B14F-4D97-AF65-F5344CB8AC3E}">
        <p14:creationId xmlns:p14="http://schemas.microsoft.com/office/powerpoint/2010/main" val="26735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6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Fourier perspective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2"/>
            <a:ext cx="8229600" cy="11521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800" dirty="0" smtClean="0">
                <a:latin typeface="Comic Sans MS" pitchFamily="66" charset="0"/>
              </a:rPr>
              <a:t>A small-bias sample space has all its non-empty Fourier coefficients small.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63688" y="3758596"/>
            <a:ext cx="5472608" cy="1254581"/>
            <a:chOff x="1835696" y="4190644"/>
            <a:chExt cx="5472608" cy="125458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83768" y="5249982"/>
              <a:ext cx="21962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4190644"/>
              <a:ext cx="244827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1835696" y="5013176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𝜖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013176"/>
                  <a:ext cx="504056" cy="4320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763688" y="3573016"/>
            <a:ext cx="5544616" cy="2592288"/>
            <a:chOff x="1835696" y="4005064"/>
            <a:chExt cx="5544616" cy="2592288"/>
          </a:xfrm>
        </p:grpSpPr>
        <p:grpSp>
          <p:nvGrpSpPr>
            <p:cNvPr id="24" name="Group 23"/>
            <p:cNvGrpSpPr/>
            <p:nvPr/>
          </p:nvGrpSpPr>
          <p:grpSpPr>
            <a:xfrm>
              <a:off x="2288526" y="6144521"/>
              <a:ext cx="5091786" cy="452831"/>
              <a:chOff x="2288526" y="6144521"/>
              <a:chExt cx="5091786" cy="4528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ontent Placeholder 2"/>
                  <p:cNvSpPr txBox="1">
                    <a:spLocks/>
                  </p:cNvSpPr>
                  <p:nvPr/>
                </p:nvSpPr>
                <p:spPr>
                  <a:xfrm>
                    <a:off x="2288526" y="6165302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8526" y="6165302"/>
                    <a:ext cx="504056" cy="43204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ontent Placeholder 2"/>
                  <p:cNvSpPr txBox="1">
                    <a:spLocks/>
                  </p:cNvSpPr>
                  <p:nvPr/>
                </p:nvSpPr>
                <p:spPr>
                  <a:xfrm>
                    <a:off x="2719845" y="6165301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9845" y="6165301"/>
                    <a:ext cx="504056" cy="43204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ontent Placeholder 2"/>
                  <p:cNvSpPr txBox="1">
                    <a:spLocks/>
                  </p:cNvSpPr>
                  <p:nvPr/>
                </p:nvSpPr>
                <p:spPr>
                  <a:xfrm>
                    <a:off x="4427984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ontent Placeholder 2"/>
                  <p:cNvSpPr txBox="1">
                    <a:spLocks/>
                  </p:cNvSpPr>
                  <p:nvPr/>
                </p:nvSpPr>
                <p:spPr>
                  <a:xfrm>
                    <a:off x="3563888" y="6144521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3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888" y="6144521"/>
                    <a:ext cx="504056" cy="43204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ontent Placeholder 2"/>
                  <p:cNvSpPr txBox="1">
                    <a:spLocks/>
                  </p:cNvSpPr>
                  <p:nvPr/>
                </p:nvSpPr>
                <p:spPr>
                  <a:xfrm>
                    <a:off x="4932040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4457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ontent Placeholder 2"/>
                  <p:cNvSpPr txBox="1">
                    <a:spLocks/>
                  </p:cNvSpPr>
                  <p:nvPr/>
                </p:nvSpPr>
                <p:spPr>
                  <a:xfrm>
                    <a:off x="6876256" y="6165303"/>
                    <a:ext cx="504056" cy="43204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6256" y="6165303"/>
                    <a:ext cx="504056" cy="432049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ontent Placeholder 2"/>
                <p:cNvSpPr txBox="1">
                  <a:spLocks/>
                </p:cNvSpPr>
                <p:nvPr/>
              </p:nvSpPr>
              <p:spPr>
                <a:xfrm>
                  <a:off x="1835696" y="4005064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005064"/>
                  <a:ext cx="504056" cy="43204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>
                <a:xfrm>
                  <a:off x="1835696" y="5733255"/>
                  <a:ext cx="504056" cy="432049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733255"/>
                  <a:ext cx="504056" cy="43204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11901</TotalTime>
  <Words>2241</Words>
  <Application>Microsoft Office PowerPoint</Application>
  <PresentationFormat>On-screen Show (4:3)</PresentationFormat>
  <Paragraphs>250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Gradual Small-Bias Sample Spaces</vt:lpstr>
      <vt:lpstr>PowerPoint Presentation</vt:lpstr>
      <vt:lpstr>Randomness</vt:lpstr>
      <vt:lpstr>Pseudo-randomness</vt:lpstr>
      <vt:lpstr>Who do we want to fool?</vt:lpstr>
      <vt:lpstr>What does it mean “to fool”?</vt:lpstr>
      <vt:lpstr>PowerPoint Presentation</vt:lpstr>
      <vt:lpstr>Small-bias sample spaces</vt:lpstr>
      <vt:lpstr>Fourier perspective</vt:lpstr>
      <vt:lpstr>Small-bias sample spaces</vt:lpstr>
      <vt:lpstr>Fooling small linear tests</vt:lpstr>
      <vt:lpstr>Fooling small linear tests</vt:lpstr>
      <vt:lpstr>Parity-check matrix</vt:lpstr>
      <vt:lpstr>Parity-check matrix</vt:lpstr>
      <vt:lpstr>PowerPoint Presentation</vt:lpstr>
      <vt:lpstr>Gradual small-bias sample spaces</vt:lpstr>
      <vt:lpstr>Gradual small-bias sample spaces</vt:lpstr>
      <vt:lpstr>Gradual small-bias sample spaces</vt:lpstr>
      <vt:lpstr>Amplifying the decay exponent</vt:lpstr>
      <vt:lpstr>Fourier perspective</vt:lpstr>
      <vt:lpstr>PowerPoint Presentation</vt:lpstr>
      <vt:lpstr>Main result</vt:lpstr>
      <vt:lpstr>Constructing gradual small-bias sample spaces</vt:lpstr>
      <vt:lpstr>PowerPoint Presentation</vt:lpstr>
      <vt:lpstr>Quadratic characters</vt:lpstr>
      <vt:lpstr>Quadratic characters</vt:lpstr>
      <vt:lpstr>Weil’s theorem</vt:lpstr>
      <vt:lpstr>Quadratic character construction</vt:lpstr>
      <vt:lpstr>Quadratic character construction</vt:lpstr>
      <vt:lpstr>PowerPoint Presentation</vt:lpstr>
      <vt:lpstr>Unbalanced expanders</vt:lpstr>
      <vt:lpstr>LDPC codes from unbalanced expanders [SS96]</vt:lpstr>
      <vt:lpstr>Unfolding the construction</vt:lpstr>
      <vt:lpstr>Unfolding the construction</vt:lpstr>
      <vt:lpstr>PowerPoint Presentation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</cp:lastModifiedBy>
  <cp:revision>593</cp:revision>
  <dcterms:created xsi:type="dcterms:W3CDTF">2011-08-15T07:34:47Z</dcterms:created>
  <dcterms:modified xsi:type="dcterms:W3CDTF">2012-06-18T17:46:02Z</dcterms:modified>
</cp:coreProperties>
</file>